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</p:sldIdLst>
  <p:sldSz cx="6858000" cy="9906000" type="A4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7B82"/>
    <a:srgbClr val="A1B0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55" autoAdjust="0"/>
    <p:restoredTop sz="92929" autoAdjust="0"/>
  </p:normalViewPr>
  <p:slideViewPr>
    <p:cSldViewPr snapToGrid="0" showGuides="1">
      <p:cViewPr varScale="1">
        <p:scale>
          <a:sx n="66" d="100"/>
          <a:sy n="66" d="100"/>
        </p:scale>
        <p:origin x="2310" y="10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A3236-CAB9-424A-95F9-5BE68086A78F}" type="datetimeFigureOut">
              <a:rPr lang="ru-RU" smtClean="0"/>
              <a:t>08.05.2026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CBFC4-576C-4023-8DE3-7083B7F936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3361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A3236-CAB9-424A-95F9-5BE68086A78F}" type="datetimeFigureOut">
              <a:rPr lang="ru-RU" smtClean="0"/>
              <a:t>08.05.2026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CBFC4-576C-4023-8DE3-7083B7F936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1494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A3236-CAB9-424A-95F9-5BE68086A78F}" type="datetimeFigureOut">
              <a:rPr lang="ru-RU" smtClean="0"/>
              <a:t>08.05.2026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CBFC4-576C-4023-8DE3-7083B7F936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665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A3236-CAB9-424A-95F9-5BE68086A78F}" type="datetimeFigureOut">
              <a:rPr lang="ru-RU" smtClean="0"/>
              <a:t>08.05.2026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CBFC4-576C-4023-8DE3-7083B7F936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393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A3236-CAB9-424A-95F9-5BE68086A78F}" type="datetimeFigureOut">
              <a:rPr lang="ru-RU" smtClean="0"/>
              <a:t>08.05.2026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CBFC4-576C-4023-8DE3-7083B7F936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81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A3236-CAB9-424A-95F9-5BE68086A78F}" type="datetimeFigureOut">
              <a:rPr lang="ru-RU" smtClean="0"/>
              <a:t>08.05.2026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CBFC4-576C-4023-8DE3-7083B7F936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156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A3236-CAB9-424A-95F9-5BE68086A78F}" type="datetimeFigureOut">
              <a:rPr lang="ru-RU" smtClean="0"/>
              <a:t>08.05.2026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CBFC4-576C-4023-8DE3-7083B7F936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362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A3236-CAB9-424A-95F9-5BE68086A78F}" type="datetimeFigureOut">
              <a:rPr lang="ru-RU" smtClean="0"/>
              <a:t>08.05.2026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CBFC4-576C-4023-8DE3-7083B7F936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002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A3236-CAB9-424A-95F9-5BE68086A78F}" type="datetimeFigureOut">
              <a:rPr lang="ru-RU" smtClean="0"/>
              <a:t>08.05.2026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CBFC4-576C-4023-8DE3-7083B7F936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884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A3236-CAB9-424A-95F9-5BE68086A78F}" type="datetimeFigureOut">
              <a:rPr lang="ru-RU" smtClean="0"/>
              <a:t>08.05.2026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CBFC4-576C-4023-8DE3-7083B7F936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912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A3236-CAB9-424A-95F9-5BE68086A78F}" type="datetimeFigureOut">
              <a:rPr lang="ru-RU" smtClean="0"/>
              <a:t>08.05.2026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CBFC4-576C-4023-8DE3-7083B7F936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3435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8A3236-CAB9-424A-95F9-5BE68086A78F}" type="datetimeFigureOut">
              <a:rPr lang="ru-RU" smtClean="0"/>
              <a:t>08.05.2026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6CBFC4-576C-4023-8DE3-7083B7F936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215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.png"/><Relationship Id="rId18" Type="http://schemas.openxmlformats.org/officeDocument/2006/relationships/image" Target="../media/image11.png"/><Relationship Id="rId26" Type="http://schemas.openxmlformats.org/officeDocument/2006/relationships/image" Target="../media/image17.jpeg"/><Relationship Id="rId3" Type="http://schemas.microsoft.com/office/2007/relationships/hdphoto" Target="../media/hdphoto1.wdp"/><Relationship Id="rId21" Type="http://schemas.openxmlformats.org/officeDocument/2006/relationships/image" Target="../media/image14.png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17" Type="http://schemas.openxmlformats.org/officeDocument/2006/relationships/image" Target="../media/image10.png"/><Relationship Id="rId25" Type="http://schemas.openxmlformats.org/officeDocument/2006/relationships/image" Target="../media/image16.png"/><Relationship Id="rId33" Type="http://schemas.openxmlformats.org/officeDocument/2006/relationships/image" Target="../media/image22.png"/><Relationship Id="rId2" Type="http://schemas.openxmlformats.org/officeDocument/2006/relationships/image" Target="../media/image1.png"/><Relationship Id="rId16" Type="http://schemas.microsoft.com/office/2007/relationships/hdphoto" Target="../media/hdphoto6.wdp"/><Relationship Id="rId20" Type="http://schemas.openxmlformats.org/officeDocument/2006/relationships/image" Target="../media/image13.png"/><Relationship Id="rId29" Type="http://schemas.microsoft.com/office/2007/relationships/hdphoto" Target="../media/hdphoto9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24" Type="http://schemas.microsoft.com/office/2007/relationships/hdphoto" Target="../media/hdphoto8.wdp"/><Relationship Id="rId32" Type="http://schemas.openxmlformats.org/officeDocument/2006/relationships/image" Target="../media/image21.png"/><Relationship Id="rId5" Type="http://schemas.microsoft.com/office/2007/relationships/hdphoto" Target="../media/hdphoto2.wdp"/><Relationship Id="rId15" Type="http://schemas.openxmlformats.org/officeDocument/2006/relationships/image" Target="../media/image9.png"/><Relationship Id="rId23" Type="http://schemas.openxmlformats.org/officeDocument/2006/relationships/image" Target="../media/image15.png"/><Relationship Id="rId28" Type="http://schemas.openxmlformats.org/officeDocument/2006/relationships/image" Target="../media/image19.png"/><Relationship Id="rId10" Type="http://schemas.openxmlformats.org/officeDocument/2006/relationships/image" Target="../media/image5.png"/><Relationship Id="rId19" Type="http://schemas.openxmlformats.org/officeDocument/2006/relationships/image" Target="../media/image12.png"/><Relationship Id="rId31" Type="http://schemas.microsoft.com/office/2007/relationships/hdphoto" Target="../media/hdphoto10.wdp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openxmlformats.org/officeDocument/2006/relationships/image" Target="../media/image8.png"/><Relationship Id="rId22" Type="http://schemas.microsoft.com/office/2007/relationships/hdphoto" Target="../media/hdphoto7.wdp"/><Relationship Id="rId27" Type="http://schemas.openxmlformats.org/officeDocument/2006/relationships/image" Target="../media/image18.jpeg"/><Relationship Id="rId30" Type="http://schemas.openxmlformats.org/officeDocument/2006/relationships/image" Target="../media/image20.png"/><Relationship Id="rId8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20.png"/><Relationship Id="rId18" Type="http://schemas.openxmlformats.org/officeDocument/2006/relationships/image" Target="../media/image24.jpeg"/><Relationship Id="rId26" Type="http://schemas.openxmlformats.org/officeDocument/2006/relationships/image" Target="../media/image30.png"/><Relationship Id="rId3" Type="http://schemas.microsoft.com/office/2007/relationships/hdphoto" Target="../media/hdphoto1.wdp"/><Relationship Id="rId21" Type="http://schemas.microsoft.com/office/2007/relationships/hdphoto" Target="../media/hdphoto12.wdp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17" Type="http://schemas.microsoft.com/office/2007/relationships/hdphoto" Target="../media/hdphoto11.wdp"/><Relationship Id="rId25" Type="http://schemas.microsoft.com/office/2007/relationships/hdphoto" Target="../media/hdphoto13.wdp"/><Relationship Id="rId2" Type="http://schemas.openxmlformats.org/officeDocument/2006/relationships/image" Target="../media/image1.png"/><Relationship Id="rId16" Type="http://schemas.openxmlformats.org/officeDocument/2006/relationships/image" Target="../media/image23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24" Type="http://schemas.openxmlformats.org/officeDocument/2006/relationships/image" Target="../media/image29.png"/><Relationship Id="rId5" Type="http://schemas.microsoft.com/office/2007/relationships/hdphoto" Target="../media/hdphoto2.wdp"/><Relationship Id="rId15" Type="http://schemas.openxmlformats.org/officeDocument/2006/relationships/image" Target="../media/image21.png"/><Relationship Id="rId23" Type="http://schemas.openxmlformats.org/officeDocument/2006/relationships/image" Target="../media/image28.jpeg"/><Relationship Id="rId28" Type="http://schemas.openxmlformats.org/officeDocument/2006/relationships/image" Target="../media/image32.png"/><Relationship Id="rId10" Type="http://schemas.openxmlformats.org/officeDocument/2006/relationships/image" Target="../media/image5.png"/><Relationship Id="rId19" Type="http://schemas.openxmlformats.org/officeDocument/2006/relationships/image" Target="../media/image25.png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microsoft.com/office/2007/relationships/hdphoto" Target="../media/hdphoto10.wdp"/><Relationship Id="rId22" Type="http://schemas.openxmlformats.org/officeDocument/2006/relationships/image" Target="../media/image27.jpeg"/><Relationship Id="rId27" Type="http://schemas.openxmlformats.org/officeDocument/2006/relationships/image" Target="../media/image31.jp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.png"/><Relationship Id="rId18" Type="http://schemas.openxmlformats.org/officeDocument/2006/relationships/image" Target="../media/image10.png"/><Relationship Id="rId26" Type="http://schemas.openxmlformats.org/officeDocument/2006/relationships/image" Target="../media/image21.png"/><Relationship Id="rId3" Type="http://schemas.microsoft.com/office/2007/relationships/hdphoto" Target="../media/hdphoto1.wdp"/><Relationship Id="rId21" Type="http://schemas.openxmlformats.org/officeDocument/2006/relationships/image" Target="../media/image18.jpeg"/><Relationship Id="rId34" Type="http://schemas.openxmlformats.org/officeDocument/2006/relationships/image" Target="../media/image39.jpeg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17" Type="http://schemas.openxmlformats.org/officeDocument/2006/relationships/image" Target="../media/image34.png"/><Relationship Id="rId25" Type="http://schemas.microsoft.com/office/2007/relationships/hdphoto" Target="../media/hdphoto10.wdp"/><Relationship Id="rId33" Type="http://schemas.openxmlformats.org/officeDocument/2006/relationships/image" Target="../media/image38.png"/><Relationship Id="rId2" Type="http://schemas.openxmlformats.org/officeDocument/2006/relationships/image" Target="../media/image1.png"/><Relationship Id="rId16" Type="http://schemas.openxmlformats.org/officeDocument/2006/relationships/image" Target="../media/image33.png"/><Relationship Id="rId20" Type="http://schemas.openxmlformats.org/officeDocument/2006/relationships/image" Target="../media/image17.jpeg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24" Type="http://schemas.openxmlformats.org/officeDocument/2006/relationships/image" Target="../media/image20.png"/><Relationship Id="rId32" Type="http://schemas.microsoft.com/office/2007/relationships/hdphoto" Target="../media/hdphoto11.wdp"/><Relationship Id="rId5" Type="http://schemas.microsoft.com/office/2007/relationships/hdphoto" Target="../media/hdphoto2.wdp"/><Relationship Id="rId15" Type="http://schemas.microsoft.com/office/2007/relationships/hdphoto" Target="../media/hdphoto6.wdp"/><Relationship Id="rId23" Type="http://schemas.microsoft.com/office/2007/relationships/hdphoto" Target="../media/hdphoto9.wdp"/><Relationship Id="rId28" Type="http://schemas.openxmlformats.org/officeDocument/2006/relationships/image" Target="../media/image36.png"/><Relationship Id="rId10" Type="http://schemas.openxmlformats.org/officeDocument/2006/relationships/image" Target="../media/image5.png"/><Relationship Id="rId19" Type="http://schemas.openxmlformats.org/officeDocument/2006/relationships/image" Target="../media/image16.png"/><Relationship Id="rId31" Type="http://schemas.openxmlformats.org/officeDocument/2006/relationships/image" Target="../media/image37.png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openxmlformats.org/officeDocument/2006/relationships/image" Target="../media/image9.png"/><Relationship Id="rId22" Type="http://schemas.openxmlformats.org/officeDocument/2006/relationships/image" Target="../media/image19.png"/><Relationship Id="rId27" Type="http://schemas.openxmlformats.org/officeDocument/2006/relationships/image" Target="../media/image35.jpeg"/><Relationship Id="rId30" Type="http://schemas.microsoft.com/office/2007/relationships/hdphoto" Target="../media/hdphoto8.wdp"/><Relationship Id="rId8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-93737" y="-105519"/>
            <a:ext cx="7597161" cy="10016478"/>
            <a:chOff x="-96912" y="-115044"/>
            <a:chExt cx="7597161" cy="10016478"/>
          </a:xfrm>
        </p:grpSpPr>
        <p:sp>
          <p:nvSpPr>
            <p:cNvPr id="228" name="Прямоугольник: скругленные углы 227">
              <a:extLst>
                <a:ext uri="{FF2B5EF4-FFF2-40B4-BE49-F238E27FC236}">
                  <a16:creationId xmlns="" xmlns:a16="http://schemas.microsoft.com/office/drawing/2014/main" id="{D93AF125-D039-B5EA-1507-4010290BCBA6}"/>
                </a:ext>
              </a:extLst>
            </p:cNvPr>
            <p:cNvSpPr/>
            <p:nvPr/>
          </p:nvSpPr>
          <p:spPr>
            <a:xfrm>
              <a:off x="3420412" y="6166671"/>
              <a:ext cx="3320669" cy="2289741"/>
            </a:xfrm>
            <a:prstGeom prst="roundRect">
              <a:avLst>
                <a:gd name="adj" fmla="val 9159"/>
              </a:avLst>
            </a:prstGeom>
            <a:solidFill>
              <a:schemeClr val="bg1">
                <a:lumMod val="95000"/>
              </a:schemeClr>
            </a:solidFill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9" name="Прямоугольник: скругленные углы 228">
              <a:extLst>
                <a:ext uri="{FF2B5EF4-FFF2-40B4-BE49-F238E27FC236}">
                  <a16:creationId xmlns="" xmlns:a16="http://schemas.microsoft.com/office/drawing/2014/main" id="{4BB34DEE-DEE4-6BB8-16EE-043B6E1897D7}"/>
                </a:ext>
              </a:extLst>
            </p:cNvPr>
            <p:cNvSpPr/>
            <p:nvPr/>
          </p:nvSpPr>
          <p:spPr>
            <a:xfrm>
              <a:off x="76513" y="6166928"/>
              <a:ext cx="3320669" cy="2279879"/>
            </a:xfrm>
            <a:prstGeom prst="roundRect">
              <a:avLst>
                <a:gd name="adj" fmla="val 10160"/>
              </a:avLst>
            </a:prstGeom>
            <a:solidFill>
              <a:schemeClr val="bg1">
                <a:lumMod val="95000"/>
              </a:schemeClr>
            </a:solidFill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" name="Прямоугольник с двумя скругленными соседними углами 1"/>
            <p:cNvSpPr/>
            <p:nvPr/>
          </p:nvSpPr>
          <p:spPr>
            <a:xfrm>
              <a:off x="79358" y="6172883"/>
              <a:ext cx="3315907" cy="506301"/>
            </a:xfrm>
            <a:prstGeom prst="round2SameRect">
              <a:avLst>
                <a:gd name="adj1" fmla="val 43522"/>
                <a:gd name="adj2" fmla="val 0"/>
              </a:avLst>
            </a:pr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Прямоугольник с двумя скругленными соседними углами 105"/>
            <p:cNvSpPr/>
            <p:nvPr/>
          </p:nvSpPr>
          <p:spPr>
            <a:xfrm>
              <a:off x="3421380" y="6170250"/>
              <a:ext cx="3322102" cy="508114"/>
            </a:xfrm>
            <a:prstGeom prst="round2SameRect">
              <a:avLst>
                <a:gd name="adj1" fmla="val 42616"/>
                <a:gd name="adj2" fmla="val 2812"/>
              </a:avLst>
            </a:pr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26" name="Группа 225">
              <a:extLst>
                <a:ext uri="{FF2B5EF4-FFF2-40B4-BE49-F238E27FC236}">
                  <a16:creationId xmlns="" xmlns:a16="http://schemas.microsoft.com/office/drawing/2014/main" id="{6C823CCB-8B2D-EF60-09C5-F122D771F08D}"/>
                </a:ext>
              </a:extLst>
            </p:cNvPr>
            <p:cNvGrpSpPr/>
            <p:nvPr/>
          </p:nvGrpSpPr>
          <p:grpSpPr>
            <a:xfrm>
              <a:off x="-96912" y="-115044"/>
              <a:ext cx="7597161" cy="10016478"/>
              <a:chOff x="-96912" y="-115044"/>
              <a:chExt cx="7597161" cy="10016478"/>
            </a:xfrm>
          </p:grpSpPr>
          <p:pic>
            <p:nvPicPr>
              <p:cNvPr id="25" name="Рисунок 24">
                <a:extLst>
                  <a:ext uri="{FF2B5EF4-FFF2-40B4-BE49-F238E27FC236}">
                    <a16:creationId xmlns="" xmlns:a16="http://schemas.microsoft.com/office/drawing/2014/main" id="{C2491445-5068-9264-4441-832C801B5F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56826" b="94369" l="21705" r="77273">
                            <a14:foregroundMark x1="24432" y1="78328" x2="23977" y2="91638"/>
                            <a14:foregroundMark x1="24432" y1="91638" x2="25114" y2="91297"/>
                            <a14:foregroundMark x1="21818" y1="84130" x2="21818" y2="87031"/>
                            <a14:foregroundMark x1="30455" y1="93003" x2="36477" y2="92833"/>
                            <a14:foregroundMark x1="36477" y1="92833" x2="73864" y2="93686"/>
                            <a14:foregroundMark x1="76932" y1="94369" x2="77273" y2="9402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19308" t="52522" r="18871" b="3296"/>
              <a:stretch/>
            </p:blipFill>
            <p:spPr>
              <a:xfrm>
                <a:off x="4550392" y="111776"/>
                <a:ext cx="2373224" cy="946465"/>
              </a:xfrm>
              <a:prstGeom prst="rect">
                <a:avLst/>
              </a:prstGeom>
            </p:spPr>
          </p:pic>
          <p:sp>
            <p:nvSpPr>
              <p:cNvPr id="87" name="Прямоугольник 86">
                <a:extLst>
                  <a:ext uri="{FF2B5EF4-FFF2-40B4-BE49-F238E27FC236}">
                    <a16:creationId xmlns="" xmlns:a16="http://schemas.microsoft.com/office/drawing/2014/main" id="{C1A223B7-05AA-E734-6960-4F7E8C6C9084}"/>
                  </a:ext>
                </a:extLst>
              </p:cNvPr>
              <p:cNvSpPr/>
              <p:nvPr/>
            </p:nvSpPr>
            <p:spPr>
              <a:xfrm>
                <a:off x="-17447" y="9011103"/>
                <a:ext cx="6895288" cy="608023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="" xmlns:a16="http://schemas.microsoft.com/office/drawing/2014/main" id="{3EB42747-E909-1609-7B79-4448C659D721}"/>
                  </a:ext>
                </a:extLst>
              </p:cNvPr>
              <p:cNvSpPr txBox="1"/>
              <p:nvPr/>
            </p:nvSpPr>
            <p:spPr>
              <a:xfrm>
                <a:off x="19050" y="653685"/>
                <a:ext cx="70518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400" b="1" spc="30" dirty="0">
                    <a:solidFill>
                      <a:srgbClr val="C00000"/>
                    </a:solidFill>
                    <a:latin typeface="Franklin Gothic Demi Cond" panose="020B0706030402020204" pitchFamily="34" charset="0"/>
                    <a:ea typeface="Yu Gothic UI Semibold" panose="020B0700000000000000" pitchFamily="34" charset="-128"/>
                  </a:rPr>
                  <a:t>КАК </a:t>
                </a:r>
                <a:r>
                  <a:rPr lang="ru-RU" sz="1400" b="1" spc="30" dirty="0" smtClean="0">
                    <a:solidFill>
                      <a:srgbClr val="C00000"/>
                    </a:solidFill>
                    <a:latin typeface="Franklin Gothic Demi Cond" panose="020B0706030402020204" pitchFamily="34" charset="0"/>
                    <a:ea typeface="Yu Gothic UI Semibold" panose="020B0700000000000000" pitchFamily="34" charset="-128"/>
                  </a:rPr>
                  <a:t> ДЕЙСТВОВАТЬ  </a:t>
                </a:r>
                <a:r>
                  <a:rPr lang="ru-RU" sz="1400" b="1" spc="30" dirty="0">
                    <a:solidFill>
                      <a:srgbClr val="C00000"/>
                    </a:solidFill>
                    <a:latin typeface="Franklin Gothic Demi Cond" panose="020B0706030402020204" pitchFamily="34" charset="0"/>
                    <a:ea typeface="Yu Gothic UI Semibold" panose="020B0700000000000000" pitchFamily="34" charset="-128"/>
                  </a:rPr>
                  <a:t>ЖИТЕЛЯМ </a:t>
                </a:r>
                <a:r>
                  <a:rPr lang="ru-RU" sz="1400" b="1" spc="30" dirty="0" smtClean="0">
                    <a:solidFill>
                      <a:srgbClr val="C00000"/>
                    </a:solidFill>
                    <a:latin typeface="Franklin Gothic Demi Cond" panose="020B0706030402020204" pitchFamily="34" charset="0"/>
                    <a:ea typeface="Yu Gothic UI Semibold" panose="020B0700000000000000" pitchFamily="34" charset="-128"/>
                  </a:rPr>
                  <a:t> МНОГОКВАРТИРНОГО  ДОМА</a:t>
                </a:r>
                <a:r>
                  <a:rPr lang="ru-RU" sz="1400" b="1" spc="30" dirty="0">
                    <a:solidFill>
                      <a:srgbClr val="C00000"/>
                    </a:solidFill>
                    <a:latin typeface="Franklin Gothic Demi Cond" panose="020B0706030402020204" pitchFamily="34" charset="0"/>
                    <a:ea typeface="Yu Gothic UI Semibold" panose="020B0700000000000000" pitchFamily="34" charset="-128"/>
                  </a:rPr>
                  <a:t>?</a:t>
                </a:r>
              </a:p>
            </p:txBody>
          </p:sp>
          <p:sp>
            <p:nvSpPr>
              <p:cNvPr id="26" name="Прямоугольник 25">
                <a:extLst>
                  <a:ext uri="{FF2B5EF4-FFF2-40B4-BE49-F238E27FC236}">
                    <a16:creationId xmlns="" xmlns:a16="http://schemas.microsoft.com/office/drawing/2014/main" id="{4C5D2091-E8E9-B55E-DA90-5995F3A8EEB9}"/>
                  </a:ext>
                </a:extLst>
              </p:cNvPr>
              <p:cNvSpPr/>
              <p:nvPr/>
            </p:nvSpPr>
            <p:spPr>
              <a:xfrm>
                <a:off x="0" y="999762"/>
                <a:ext cx="6883657" cy="608023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22" name="Рисунок 21">
                <a:extLst>
                  <a:ext uri="{FF2B5EF4-FFF2-40B4-BE49-F238E27FC236}">
                    <a16:creationId xmlns="" xmlns:a16="http://schemas.microsoft.com/office/drawing/2014/main" id="{868FE83C-B2F3-972B-55CE-FCBB66EB4C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9792" b="89940" l="4455" r="93839">
                            <a14:foregroundMark x1="7583" y1="33132" x2="16209" y2="31187"/>
                            <a14:foregroundMark x1="13175" y1="30584" x2="14692" y2="28370"/>
                            <a14:foregroundMark x1="8626" y1="33870" x2="10521" y2="36217"/>
                            <a14:foregroundMark x1="29763" y1="28102" x2="44834" y2="37223"/>
                            <a14:foregroundMark x1="53365" y1="27565" x2="67204" y2="35144"/>
                            <a14:foregroundMark x1="67204" y1="35144" x2="69005" y2="37156"/>
                            <a14:foregroundMark x1="78957" y1="28303" x2="93460" y2="36821"/>
                            <a14:foregroundMark x1="93460" y1="36821" x2="93839" y2="37357"/>
                            <a14:foregroundMark x1="7962" y1="63783" x2="7583" y2="55131"/>
                            <a14:foregroundMark x1="7583" y1="55131" x2="19242" y2="54795"/>
                            <a14:foregroundMark x1="19242" y1="54795" x2="18863" y2="62240"/>
                            <a14:foregroundMark x1="18863" y1="62240" x2="11564" y2="59356"/>
                            <a14:foregroundMark x1="20379" y1="63447" x2="20095" y2="54460"/>
                            <a14:foregroundMark x1="7583" y1="53655" x2="19431" y2="53924"/>
                            <a14:foregroundMark x1="19431" y1="53924" x2="19810" y2="53924"/>
                            <a14:foregroundMark x1="30237" y1="55801" x2="30711" y2="61033"/>
                            <a14:foregroundMark x1="37251" y1="55801" x2="38199" y2="59826"/>
                            <a14:foregroundMark x1="36114" y1="55332" x2="35640" y2="59088"/>
                            <a14:foregroundMark x1="35450" y1="55064" x2="39336" y2="54997"/>
                            <a14:foregroundMark x1="42844" y1="57746" x2="45118" y2="54259"/>
                            <a14:foregroundMark x1="42844" y1="59691" x2="42844" y2="60496"/>
                            <a14:foregroundMark x1="60758" y1="55533" x2="65782" y2="62777"/>
                            <a14:foregroundMark x1="65782" y1="62777" x2="65782" y2="62844"/>
                            <a14:foregroundMark x1="85403" y1="54259" x2="88152" y2="62777"/>
                            <a14:foregroundMark x1="84929" y1="62978" x2="85118" y2="59356"/>
                            <a14:foregroundMark x1="12607" y1="53253" x2="15757" y2="53483"/>
                            <a14:foregroundMark x1="52417" y1="37492" x2="52133" y2="28169"/>
                            <a14:foregroundMark x1="54408" y1="27565" x2="66445" y2="27767"/>
                            <a14:foregroundMark x1="64929" y1="27230" x2="54218" y2="27565"/>
                            <a14:foregroundMark x1="39147" y1="85513" x2="37441" y2="86452"/>
                            <a14:foregroundMark x1="37062" y1="82897" x2="38483" y2="82227"/>
                            <a14:foregroundMark x1="36303" y1="78068" x2="38863" y2="78270"/>
                            <a14:foregroundMark x1="38673" y1="77197" x2="38673" y2="77197"/>
                            <a14:foregroundMark x1="36493" y1="77465" x2="36493" y2="77465"/>
                            <a14:foregroundMark x1="78673" y1="78940" x2="78768" y2="81154"/>
                            <a14:foregroundMark x1="81611" y1="79611" x2="81896" y2="81623"/>
                            <a14:foregroundMark x1="86033" y1="82093" x2="86635" y2="82830"/>
                            <a14:foregroundMark x1="85225" y1="81103" x2="86033" y2="82093"/>
                            <a14:foregroundMark x1="71280" y1="85111" x2="71280" y2="85513"/>
                            <a14:foregroundMark x1="74597" y1="84977" x2="74597" y2="84977"/>
                            <a14:foregroundMark x1="74123" y1="85580" x2="74123" y2="85580"/>
                            <a14:foregroundMark x1="75071" y1="85714" x2="75071" y2="85714"/>
                            <a14:foregroundMark x1="7109" y1="24748" x2="7109" y2="24748"/>
                            <a14:foregroundMark x1="29858" y1="24413" x2="29858" y2="24413"/>
                            <a14:foregroundMark x1="53934" y1="24480" x2="53934" y2="24480"/>
                            <a14:foregroundMark x1="78294" y1="24614" x2="78294" y2="24614"/>
                            <a14:foregroundMark x1="6351" y1="50704" x2="6351" y2="50704"/>
                            <a14:foregroundMark x1="29289" y1="50503" x2="29289" y2="50503"/>
                            <a14:foregroundMark x1="53839" y1="51040" x2="53839" y2="51040"/>
                            <a14:foregroundMark x1="77536" y1="50771" x2="77536" y2="50771"/>
                            <a14:foregroundMark x1="4929" y1="14554" x2="8436" y2="16767"/>
                            <a14:backgroundMark x1="12986" y1="35077" x2="12796" y2="36217"/>
                            <a14:backgroundMark x1="20284" y1="36888" x2="20284" y2="37290"/>
                            <a14:backgroundMark x1="6256" y1="39370" x2="22938" y2="40309"/>
                            <a14:backgroundMark x1="12417" y1="52180" x2="18009" y2="52046"/>
                            <a14:backgroundMark x1="34028" y1="60228" x2="34597" y2="56405"/>
                            <a14:backgroundMark x1="44076" y1="56740" x2="45118" y2="57277"/>
                            <a14:backgroundMark x1="60664" y1="53924" x2="61137" y2="53991"/>
                            <a14:backgroundMark x1="55355" y1="56673" x2="54976" y2="58484"/>
                            <a14:backgroundMark x1="17536" y1="52448" x2="14787" y2="52381"/>
                            <a14:backgroundMark x1="5592" y1="35077" x2="8341" y2="39437"/>
                            <a14:backgroundMark x1="14028" y1="36620" x2="14882" y2="38967"/>
                            <a14:backgroundMark x1="21232" y1="37492" x2="21801" y2="39034"/>
                            <a14:backgroundMark x1="22938" y1="36955" x2="18009" y2="38498"/>
                            <a14:backgroundMark x1="16493" y1="38565" x2="19147" y2="38498"/>
                            <a14:backgroundMark x1="21991" y1="36284" x2="22559" y2="38229"/>
                            <a14:backgroundMark x1="22370" y1="35345" x2="21896" y2="38229"/>
                            <a14:backgroundMark x1="12322" y1="35748" x2="14882" y2="36486"/>
                            <a14:backgroundMark x1="13460" y1="38699" x2="11469" y2="38431"/>
                            <a14:backgroundMark x1="9100" y1="37827" x2="9858" y2="38364"/>
                            <a14:backgroundMark x1="5118" y1="36754" x2="4645" y2="36955"/>
                            <a14:backgroundMark x1="57441" y1="26090" x2="69100" y2="25889"/>
                            <a14:backgroundMark x1="69100" y1="25889" x2="69384" y2="25755"/>
                            <a14:backgroundMark x1="85687" y1="80282" x2="84834" y2="80885"/>
                            <a14:backgroundMark x1="85877" y1="82093" x2="85877" y2="82093"/>
                            <a14:backgroundMark x1="85972" y1="82025" x2="86445" y2="81958"/>
                            <a14:backgroundMark x1="85972" y1="82093" x2="86351" y2="82160"/>
                            <a14:backgroundMark x1="85972" y1="81958" x2="85972" y2="81958"/>
                            <a14:backgroundMark x1="85687" y1="81824" x2="85687" y2="81824"/>
                            <a14:backgroundMark x1="85782" y1="81824" x2="85782" y2="81824"/>
                            <a14:backgroundMark x1="85782" y1="81891" x2="85782" y2="81891"/>
                            <a14:backgroundMark x1="85687" y1="82025" x2="85687" y2="82025"/>
                            <a14:backgroundMark x1="85877" y1="82025" x2="85877" y2="82025"/>
                            <a14:backgroundMark x1="85782" y1="82025" x2="85782" y2="82025"/>
                            <a14:backgroundMark x1="86256" y1="82294" x2="86256" y2="82294"/>
                            <a14:backgroundMark x1="86066" y1="82294" x2="86066" y2="82294"/>
                            <a14:backgroundMark x1="74028" y1="85178" x2="74597" y2="85446"/>
                            <a14:backgroundMark x1="2370" y1="14085" x2="2654" y2="17036"/>
                            <a14:backgroundMark x1="11848" y1="14085" x2="13270" y2="18377"/>
                            <a14:backgroundMark x1="15829" y1="14420" x2="17062" y2="18377"/>
                            <a14:backgroundMark x1="18389" y1="14085" x2="18957" y2="18578"/>
                            <a14:backgroundMark x1="14787" y1="14085" x2="20664" y2="1502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521" t="12967" r="87625" b="81528"/>
              <a:stretch/>
            </p:blipFill>
            <p:spPr>
              <a:xfrm>
                <a:off x="16897" y="1047766"/>
                <a:ext cx="648549" cy="512013"/>
              </a:xfrm>
              <a:prstGeom prst="rect">
                <a:avLst/>
              </a:prstGeom>
            </p:spPr>
          </p:pic>
          <p:sp>
            <p:nvSpPr>
              <p:cNvPr id="35" name="TextBox 34">
                <a:extLst>
                  <a:ext uri="{FF2B5EF4-FFF2-40B4-BE49-F238E27FC236}">
                    <a16:creationId xmlns="" xmlns:a16="http://schemas.microsoft.com/office/drawing/2014/main" id="{D6FBF634-C8C7-D7E4-E3F0-75E2385A75C9}"/>
                  </a:ext>
                </a:extLst>
              </p:cNvPr>
              <p:cNvSpPr txBox="1"/>
              <p:nvPr/>
            </p:nvSpPr>
            <p:spPr>
              <a:xfrm>
                <a:off x="16897" y="169666"/>
                <a:ext cx="705182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800" b="1" dirty="0">
                    <a:solidFill>
                      <a:schemeClr val="accent1"/>
                    </a:solidFill>
                    <a:latin typeface="Franklin Gothic Medium" panose="020B0603020102020204" pitchFamily="34" charset="0"/>
                  </a:rPr>
                  <a:t>ВОЗДУШНАЯ ОПАСНОСТЬ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="" xmlns:a16="http://schemas.microsoft.com/office/drawing/2014/main" id="{FB6DE5A9-98F2-BBAF-071E-9E92573CEB47}"/>
                  </a:ext>
                </a:extLst>
              </p:cNvPr>
              <p:cNvSpPr txBox="1"/>
              <p:nvPr/>
            </p:nvSpPr>
            <p:spPr>
              <a:xfrm>
                <a:off x="512293" y="1051035"/>
                <a:ext cx="3246280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300" dirty="0">
                    <a:solidFill>
                      <a:schemeClr val="bg1"/>
                    </a:solidFill>
                    <a:latin typeface="Franklin Gothic Demi Cond" panose="020B0706030402020204" pitchFamily="34" charset="0"/>
                    <a:ea typeface="Yu Gothic UI Semibold" panose="020B0700000000000000" pitchFamily="34" charset="-128"/>
                  </a:rPr>
                  <a:t>СИГНАЛ «ВНИМАНИЕ ВСЕМ!» −</a:t>
                </a:r>
              </a:p>
              <a:p>
                <a:r>
                  <a:rPr lang="ru-RU" sz="1300" dirty="0">
                    <a:solidFill>
                      <a:schemeClr val="bg1"/>
                    </a:solidFill>
                    <a:latin typeface="Franklin Gothic Medium Cond" panose="020B0606030402020204" pitchFamily="34" charset="0"/>
                    <a:ea typeface="Yu Gothic UI Semibold" panose="020B0700000000000000" pitchFamily="34" charset="-128"/>
                  </a:rPr>
                  <a:t>это предупредительный сигнал об опасности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="" xmlns:a16="http://schemas.microsoft.com/office/drawing/2014/main" id="{0610B11B-3AAF-3707-2976-E66C38832503}"/>
                  </a:ext>
                </a:extLst>
              </p:cNvPr>
              <p:cNvSpPr txBox="1"/>
              <p:nvPr/>
            </p:nvSpPr>
            <p:spPr>
              <a:xfrm>
                <a:off x="4253969" y="1051872"/>
                <a:ext cx="3246280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300" dirty="0">
                    <a:solidFill>
                      <a:schemeClr val="bg1"/>
                    </a:solidFill>
                    <a:latin typeface="Franklin Gothic Medium Cond" panose="020B0606030402020204" pitchFamily="34" charset="0"/>
                    <a:ea typeface="Yu Gothic UI Semibold" panose="020B0700000000000000" pitchFamily="34" charset="-128"/>
                  </a:rPr>
                  <a:t>Услышав сирену или звуковой сигнал, </a:t>
                </a:r>
              </a:p>
              <a:p>
                <a:r>
                  <a:rPr lang="ru-RU" sz="1300" dirty="0">
                    <a:solidFill>
                      <a:schemeClr val="bg1"/>
                    </a:solidFill>
                    <a:latin typeface="Franklin Gothic Medium Cond" panose="020B0606030402020204" pitchFamily="34" charset="0"/>
                    <a:ea typeface="Yu Gothic UI Semibold" panose="020B0700000000000000" pitchFamily="34" charset="-128"/>
                  </a:rPr>
                  <a:t>ДЕЙСТВУЙТЕ БЕЗ ПАНИКИ!</a:t>
                </a:r>
              </a:p>
            </p:txBody>
          </p:sp>
          <p:sp>
            <p:nvSpPr>
              <p:cNvPr id="41" name="Блок-схема: узел 40">
                <a:extLst>
                  <a:ext uri="{FF2B5EF4-FFF2-40B4-BE49-F238E27FC236}">
                    <a16:creationId xmlns="" xmlns:a16="http://schemas.microsoft.com/office/drawing/2014/main" id="{67F74DDD-866B-5167-58AC-0D3AE1FC516A}"/>
                  </a:ext>
                </a:extLst>
              </p:cNvPr>
              <p:cNvSpPr/>
              <p:nvPr/>
            </p:nvSpPr>
            <p:spPr>
              <a:xfrm>
                <a:off x="3869044" y="1109023"/>
                <a:ext cx="333023" cy="360029"/>
              </a:xfrm>
              <a:prstGeom prst="flowChartConnector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40" name="Рисунок 39">
                <a:extLst>
                  <a:ext uri="{FF2B5EF4-FFF2-40B4-BE49-F238E27FC236}">
                    <a16:creationId xmlns="" xmlns:a16="http://schemas.microsoft.com/office/drawing/2014/main" id="{E7E78C27-D06B-E8A6-70D8-EBD73BBE43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66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816593" y="1073778"/>
                <a:ext cx="446959" cy="446959"/>
              </a:xfrm>
              <a:prstGeom prst="rect">
                <a:avLst/>
              </a:prstGeom>
            </p:spPr>
          </p:pic>
          <p:pic>
            <p:nvPicPr>
              <p:cNvPr id="43" name="Рисунок 42">
                <a:extLst>
                  <a:ext uri="{FF2B5EF4-FFF2-40B4-BE49-F238E27FC236}">
                    <a16:creationId xmlns="" xmlns:a16="http://schemas.microsoft.com/office/drawing/2014/main" id="{1FB3EB03-94F2-0AA4-0C17-0399E7B822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aturation sat="66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16338" y="9094444"/>
                <a:ext cx="472381" cy="472381"/>
              </a:xfrm>
              <a:prstGeom prst="rect">
                <a:avLst/>
              </a:prstGeom>
            </p:spPr>
          </p:pic>
          <p:sp>
            <p:nvSpPr>
              <p:cNvPr id="44" name="TextBox 43">
                <a:extLst>
                  <a:ext uri="{FF2B5EF4-FFF2-40B4-BE49-F238E27FC236}">
                    <a16:creationId xmlns="" xmlns:a16="http://schemas.microsoft.com/office/drawing/2014/main" id="{E3CD345C-D8F3-5726-962F-A4816DB15583}"/>
                  </a:ext>
                </a:extLst>
              </p:cNvPr>
              <p:cNvSpPr txBox="1"/>
              <p:nvPr/>
            </p:nvSpPr>
            <p:spPr>
              <a:xfrm>
                <a:off x="776030" y="9034723"/>
                <a:ext cx="286427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400" dirty="0">
                    <a:solidFill>
                      <a:schemeClr val="bg1"/>
                    </a:solidFill>
                    <a:latin typeface="Franklin Gothic Medium Cond" panose="020B0606030402020204" pitchFamily="34" charset="0"/>
                    <a:ea typeface="Yu Gothic UI Semibold" panose="020B0700000000000000" pitchFamily="34" charset="-128"/>
                  </a:rPr>
                  <a:t>Не снимайте и не выкладывайте работу ПВО и последствия атак</a:t>
                </a:r>
              </a:p>
            </p:txBody>
          </p:sp>
          <p:pic>
            <p:nvPicPr>
              <p:cNvPr id="90" name="Рисунок 89">
                <a:extLst>
                  <a:ext uri="{FF2B5EF4-FFF2-40B4-BE49-F238E27FC236}">
                    <a16:creationId xmlns="" xmlns:a16="http://schemas.microsoft.com/office/drawing/2014/main" id="{A585D1C8-6B6C-7FCA-3738-4AA6773B0F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saturation sat="33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572468" y="9073151"/>
                <a:ext cx="523220" cy="523220"/>
              </a:xfrm>
              <a:prstGeom prst="rect">
                <a:avLst/>
              </a:prstGeom>
            </p:spPr>
          </p:pic>
          <p:sp>
            <p:nvSpPr>
              <p:cNvPr id="91" name="TextBox 90">
                <a:extLst>
                  <a:ext uri="{FF2B5EF4-FFF2-40B4-BE49-F238E27FC236}">
                    <a16:creationId xmlns="" xmlns:a16="http://schemas.microsoft.com/office/drawing/2014/main" id="{365C8746-966C-F0BE-4C17-79907BEA6A11}"/>
                  </a:ext>
                </a:extLst>
              </p:cNvPr>
              <p:cNvSpPr txBox="1"/>
              <p:nvPr/>
            </p:nvSpPr>
            <p:spPr>
              <a:xfrm>
                <a:off x="4025426" y="8934577"/>
                <a:ext cx="100301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4000" b="1" dirty="0">
                    <a:ln>
                      <a:solidFill>
                        <a:schemeClr val="bg2"/>
                      </a:solidFill>
                    </a:ln>
                    <a:solidFill>
                      <a:srgbClr val="C00000"/>
                    </a:solidFill>
                    <a:latin typeface="Franklin Gothic Demi Cond" panose="020B0706030402020204" pitchFamily="34" charset="0"/>
                    <a:ea typeface="Yu Gothic UI Semibold" panose="020B0700000000000000" pitchFamily="34" charset="-128"/>
                  </a:rPr>
                  <a:t>112</a:t>
                </a: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="" xmlns:a16="http://schemas.microsoft.com/office/drawing/2014/main" id="{D2C9FE1F-DB74-6ED4-4D6E-6C1812F07532}"/>
                  </a:ext>
                </a:extLst>
              </p:cNvPr>
              <p:cNvSpPr txBox="1"/>
              <p:nvPr/>
            </p:nvSpPr>
            <p:spPr>
              <a:xfrm>
                <a:off x="4865925" y="8986159"/>
                <a:ext cx="189694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  <a:latin typeface="Franklin Gothic Medium Cond" panose="020B0606030402020204" pitchFamily="34" charset="0"/>
                    <a:ea typeface="Yu Gothic UI Semibold" panose="020B0700000000000000" pitchFamily="34" charset="-128"/>
                  </a:rPr>
                  <a:t>Единый номер</a:t>
                </a:r>
                <a:br>
                  <a:rPr lang="ru-RU" dirty="0">
                    <a:solidFill>
                      <a:schemeClr val="bg1"/>
                    </a:solidFill>
                    <a:latin typeface="Franklin Gothic Medium Cond" panose="020B0606030402020204" pitchFamily="34" charset="0"/>
                    <a:ea typeface="Yu Gothic UI Semibold" panose="020B0700000000000000" pitchFamily="34" charset="-128"/>
                  </a:rPr>
                </a:br>
                <a:r>
                  <a:rPr lang="ru-RU" dirty="0">
                    <a:solidFill>
                      <a:schemeClr val="bg1"/>
                    </a:solidFill>
                    <a:latin typeface="Franklin Gothic Medium Cond" panose="020B0606030402020204" pitchFamily="34" charset="0"/>
                    <a:ea typeface="Yu Gothic UI Semibold" panose="020B0700000000000000" pitchFamily="34" charset="-128"/>
                  </a:rPr>
                  <a:t>экстренных служб</a:t>
                </a: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="" xmlns:a16="http://schemas.microsoft.com/office/drawing/2014/main" id="{DEAF6390-7742-2CDD-FC37-313A217BAFBD}"/>
                  </a:ext>
                </a:extLst>
              </p:cNvPr>
              <p:cNvSpPr txBox="1"/>
              <p:nvPr/>
            </p:nvSpPr>
            <p:spPr>
              <a:xfrm>
                <a:off x="-68109" y="8571384"/>
                <a:ext cx="6869631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chemeClr val="tx2"/>
                    </a:solidFill>
                    <a:latin typeface="Franklin Gothic Medium Cond" panose="020B0606030402020204" pitchFamily="34" charset="0"/>
                    <a:ea typeface="Yu Gothic UI Semibold" panose="020B0700000000000000" pitchFamily="34" charset="-128"/>
                  </a:rPr>
                  <a:t>ВАША БЕЗОПАСНОСТЬ – В ВАШИХ ДЕЙСТВИЯХ! БЕРЕГИТЕ СЕБЯ И СВОИХ БЛИЗКИХ!</a:t>
                </a:r>
              </a:p>
            </p:txBody>
          </p:sp>
          <p:pic>
            <p:nvPicPr>
              <p:cNvPr id="103" name="Рисунок 102">
                <a:extLst>
                  <a:ext uri="{FF2B5EF4-FFF2-40B4-BE49-F238E27FC236}">
                    <a16:creationId xmlns="" xmlns:a16="http://schemas.microsoft.com/office/drawing/2014/main" id="{CF216AD5-6516-2016-AF4E-962C0FEDDF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262807" y="7049047"/>
                <a:ext cx="1411599" cy="1365134"/>
              </a:xfrm>
              <a:prstGeom prst="rect">
                <a:avLst/>
              </a:prstGeom>
            </p:spPr>
          </p:pic>
          <p:pic>
            <p:nvPicPr>
              <p:cNvPr id="19" name="Рисунок 18">
                <a:extLst>
                  <a:ext uri="{FF2B5EF4-FFF2-40B4-BE49-F238E27FC236}">
                    <a16:creationId xmlns="" xmlns:a16="http://schemas.microsoft.com/office/drawing/2014/main" id="{92210939-6745-1B5E-1968-A277A2482C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9792" b="89940" l="4455" r="93839">
                            <a14:foregroundMark x1="7583" y1="33132" x2="16209" y2="31187"/>
                            <a14:foregroundMark x1="13175" y1="30584" x2="14692" y2="28370"/>
                            <a14:foregroundMark x1="8626" y1="33870" x2="10521" y2="36217"/>
                            <a14:foregroundMark x1="29763" y1="28102" x2="44834" y2="37223"/>
                            <a14:foregroundMark x1="53365" y1="27565" x2="67204" y2="35144"/>
                            <a14:foregroundMark x1="67204" y1="35144" x2="69005" y2="37156"/>
                            <a14:foregroundMark x1="78957" y1="28303" x2="93460" y2="36821"/>
                            <a14:foregroundMark x1="93460" y1="36821" x2="93839" y2="37357"/>
                            <a14:foregroundMark x1="7962" y1="63783" x2="7583" y2="55131"/>
                            <a14:foregroundMark x1="7583" y1="55131" x2="19242" y2="54795"/>
                            <a14:foregroundMark x1="19242" y1="54795" x2="18863" y2="62240"/>
                            <a14:foregroundMark x1="18863" y1="62240" x2="11564" y2="59356"/>
                            <a14:foregroundMark x1="20379" y1="63447" x2="20095" y2="54460"/>
                            <a14:foregroundMark x1="7583" y1="53655" x2="19431" y2="53924"/>
                            <a14:foregroundMark x1="19431" y1="53924" x2="19810" y2="53924"/>
                            <a14:foregroundMark x1="30237" y1="55801" x2="30711" y2="61033"/>
                            <a14:foregroundMark x1="37251" y1="55801" x2="38199" y2="59826"/>
                            <a14:foregroundMark x1="36114" y1="55332" x2="35640" y2="59088"/>
                            <a14:foregroundMark x1="35450" y1="55064" x2="39336" y2="54997"/>
                            <a14:foregroundMark x1="42844" y1="57746" x2="45118" y2="54259"/>
                            <a14:foregroundMark x1="42844" y1="59691" x2="42844" y2="60496"/>
                            <a14:foregroundMark x1="60758" y1="55533" x2="65782" y2="62777"/>
                            <a14:foregroundMark x1="65782" y1="62777" x2="65782" y2="62844"/>
                            <a14:foregroundMark x1="85403" y1="54259" x2="88152" y2="62777"/>
                            <a14:foregroundMark x1="84929" y1="62978" x2="85118" y2="59356"/>
                            <a14:foregroundMark x1="12607" y1="53253" x2="15757" y2="53483"/>
                            <a14:foregroundMark x1="52417" y1="37492" x2="52133" y2="28169"/>
                            <a14:foregroundMark x1="54408" y1="27565" x2="66445" y2="27767"/>
                            <a14:foregroundMark x1="64929" y1="27230" x2="54218" y2="27565"/>
                            <a14:foregroundMark x1="39147" y1="85513" x2="37441" y2="86452"/>
                            <a14:foregroundMark x1="37062" y1="82897" x2="38483" y2="82227"/>
                            <a14:foregroundMark x1="36303" y1="78068" x2="38863" y2="78270"/>
                            <a14:foregroundMark x1="38673" y1="77197" x2="38673" y2="77197"/>
                            <a14:foregroundMark x1="36493" y1="77465" x2="36493" y2="77465"/>
                            <a14:foregroundMark x1="78673" y1="78940" x2="78768" y2="81154"/>
                            <a14:foregroundMark x1="81611" y1="79611" x2="81896" y2="81623"/>
                            <a14:foregroundMark x1="86033" y1="82093" x2="86635" y2="82830"/>
                            <a14:foregroundMark x1="85225" y1="81103" x2="86033" y2="82093"/>
                            <a14:foregroundMark x1="71280" y1="85111" x2="71280" y2="85513"/>
                            <a14:foregroundMark x1="74597" y1="84977" x2="74597" y2="84977"/>
                            <a14:foregroundMark x1="74123" y1="85580" x2="74123" y2="85580"/>
                            <a14:foregroundMark x1="75071" y1="85714" x2="75071" y2="85714"/>
                            <a14:foregroundMark x1="7109" y1="24748" x2="7109" y2="24748"/>
                            <a14:foregroundMark x1="29858" y1="24413" x2="29858" y2="24413"/>
                            <a14:foregroundMark x1="53934" y1="24480" x2="53934" y2="24480"/>
                            <a14:foregroundMark x1="78294" y1="24614" x2="78294" y2="24614"/>
                            <a14:foregroundMark x1="6351" y1="50704" x2="6351" y2="50704"/>
                            <a14:foregroundMark x1="29289" y1="50503" x2="29289" y2="50503"/>
                            <a14:foregroundMark x1="53839" y1="51040" x2="53839" y2="51040"/>
                            <a14:foregroundMark x1="77536" y1="50771" x2="77536" y2="50771"/>
                            <a14:backgroundMark x1="12986" y1="35077" x2="12796" y2="36217"/>
                            <a14:backgroundMark x1="20284" y1="36888" x2="20284" y2="37290"/>
                            <a14:backgroundMark x1="6256" y1="39370" x2="22938" y2="40309"/>
                            <a14:backgroundMark x1="12417" y1="52180" x2="18009" y2="52046"/>
                            <a14:backgroundMark x1="34028" y1="60228" x2="34597" y2="56405"/>
                            <a14:backgroundMark x1="44076" y1="56740" x2="45118" y2="57277"/>
                            <a14:backgroundMark x1="60664" y1="53924" x2="61137" y2="53991"/>
                            <a14:backgroundMark x1="55355" y1="56673" x2="54976" y2="58484"/>
                            <a14:backgroundMark x1="17536" y1="52448" x2="14787" y2="52381"/>
                            <a14:backgroundMark x1="5592" y1="35077" x2="8341" y2="39437"/>
                            <a14:backgroundMark x1="14028" y1="36620" x2="14882" y2="38967"/>
                            <a14:backgroundMark x1="21232" y1="37492" x2="21801" y2="39034"/>
                            <a14:backgroundMark x1="22938" y1="36955" x2="18009" y2="38498"/>
                            <a14:backgroundMark x1="16493" y1="38565" x2="19147" y2="38498"/>
                            <a14:backgroundMark x1="21991" y1="36284" x2="22559" y2="38229"/>
                            <a14:backgroundMark x1="22370" y1="35345" x2="21896" y2="38229"/>
                            <a14:backgroundMark x1="12322" y1="35748" x2="14882" y2="36486"/>
                            <a14:backgroundMark x1="13460" y1="38699" x2="11469" y2="38431"/>
                            <a14:backgroundMark x1="9100" y1="37827" x2="9858" y2="38364"/>
                            <a14:backgroundMark x1="5118" y1="36754" x2="4645" y2="36955"/>
                            <a14:backgroundMark x1="57441" y1="26090" x2="69100" y2="25889"/>
                            <a14:backgroundMark x1="69100" y1="25889" x2="69384" y2="25755"/>
                            <a14:backgroundMark x1="85687" y1="80282" x2="84834" y2="80885"/>
                            <a14:backgroundMark x1="85877" y1="82093" x2="85877" y2="82093"/>
                            <a14:backgroundMark x1="85972" y1="82025" x2="86445" y2="81958"/>
                            <a14:backgroundMark x1="85972" y1="82093" x2="86351" y2="82160"/>
                            <a14:backgroundMark x1="85972" y1="81958" x2="85972" y2="81958"/>
                            <a14:backgroundMark x1="85687" y1="81824" x2="85687" y2="81824"/>
                            <a14:backgroundMark x1="85782" y1="81824" x2="85782" y2="81824"/>
                            <a14:backgroundMark x1="85782" y1="81891" x2="85782" y2="81891"/>
                            <a14:backgroundMark x1="85687" y1="82025" x2="85687" y2="82025"/>
                            <a14:backgroundMark x1="85877" y1="82025" x2="85877" y2="82025"/>
                            <a14:backgroundMark x1="85782" y1="82025" x2="85782" y2="82025"/>
                            <a14:backgroundMark x1="86256" y1="82294" x2="86256" y2="82294"/>
                            <a14:backgroundMark x1="86066" y1="82294" x2="86066" y2="82294"/>
                            <a14:backgroundMark x1="74028" y1="85178" x2="74597" y2="85446"/>
                          </a14:backgroundRemoval>
                        </a14:imgEffect>
                        <a14:imgEffect>
                          <a14:colorTemperature colorTemp="53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76306" t="52100" r="4332" b="34108"/>
              <a:stretch/>
            </p:blipFill>
            <p:spPr>
              <a:xfrm>
                <a:off x="5333367" y="4384642"/>
                <a:ext cx="1087870" cy="1095154"/>
              </a:xfrm>
              <a:prstGeom prst="rect">
                <a:avLst/>
              </a:prstGeom>
            </p:spPr>
          </p:pic>
          <p:grpSp>
            <p:nvGrpSpPr>
              <p:cNvPr id="178" name="Группа 177">
                <a:extLst>
                  <a:ext uri="{FF2B5EF4-FFF2-40B4-BE49-F238E27FC236}">
                    <a16:creationId xmlns="" xmlns:a16="http://schemas.microsoft.com/office/drawing/2014/main" id="{DF42D762-8FE2-8ACF-01AB-B4D071A07730}"/>
                  </a:ext>
                </a:extLst>
              </p:cNvPr>
              <p:cNvGrpSpPr/>
              <p:nvPr/>
            </p:nvGrpSpPr>
            <p:grpSpPr>
              <a:xfrm>
                <a:off x="1824284" y="1774406"/>
                <a:ext cx="1649914" cy="2190918"/>
                <a:chOff x="1829159" y="1680047"/>
                <a:chExt cx="1649914" cy="2190918"/>
              </a:xfrm>
            </p:grpSpPr>
            <p:pic>
              <p:nvPicPr>
                <p:cNvPr id="97" name="Рисунок 96">
                  <a:extLst>
                    <a:ext uri="{FF2B5EF4-FFF2-40B4-BE49-F238E27FC236}">
                      <a16:creationId xmlns="" xmlns:a16="http://schemas.microsoft.com/office/drawing/2014/main" id="{266A83DB-9E31-97EA-A934-5CD4ECD95D9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11153" y="2529019"/>
                  <a:ext cx="660903" cy="660903"/>
                </a:xfrm>
                <a:prstGeom prst="rect">
                  <a:avLst/>
                </a:prstGeom>
              </p:spPr>
            </p:pic>
            <p:pic>
              <p:nvPicPr>
                <p:cNvPr id="99" name="Рисунок 98">
                  <a:extLst>
                    <a:ext uri="{FF2B5EF4-FFF2-40B4-BE49-F238E27FC236}">
                      <a16:creationId xmlns="" xmlns:a16="http://schemas.microsoft.com/office/drawing/2014/main" id="{9F484171-AE96-9210-0C91-4CFD9BE03E3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BEBA8EAE-BF5A-486C-A8C5-ECC9F3942E4B}">
                      <a14:imgProps xmlns:a14="http://schemas.microsoft.com/office/drawing/2010/main">
                        <a14:imgLayer r:embed="rId16">
                          <a14:imgEffect>
                            <a14:backgroundRemoval t="10000" b="90000" l="10000" r="9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54376" y="2077293"/>
                  <a:ext cx="624697" cy="528028"/>
                </a:xfrm>
                <a:prstGeom prst="rect">
                  <a:avLst/>
                </a:prstGeom>
              </p:spPr>
            </p:pic>
            <p:grpSp>
              <p:nvGrpSpPr>
                <p:cNvPr id="154" name="Группа 153">
                  <a:extLst>
                    <a:ext uri="{FF2B5EF4-FFF2-40B4-BE49-F238E27FC236}">
                      <a16:creationId xmlns="" xmlns:a16="http://schemas.microsoft.com/office/drawing/2014/main" id="{6243DE16-B96C-656C-C0A0-72AA40DC849B}"/>
                    </a:ext>
                  </a:extLst>
                </p:cNvPr>
                <p:cNvGrpSpPr/>
                <p:nvPr/>
              </p:nvGrpSpPr>
              <p:grpSpPr>
                <a:xfrm>
                  <a:off x="1829159" y="1680047"/>
                  <a:ext cx="1620124" cy="2190918"/>
                  <a:chOff x="1950577" y="1855122"/>
                  <a:chExt cx="1620124" cy="2190918"/>
                </a:xfrm>
              </p:grpSpPr>
              <p:grpSp>
                <p:nvGrpSpPr>
                  <p:cNvPr id="57" name="Группа 56">
                    <a:extLst>
                      <a:ext uri="{FF2B5EF4-FFF2-40B4-BE49-F238E27FC236}">
                        <a16:creationId xmlns="" xmlns:a16="http://schemas.microsoft.com/office/drawing/2014/main" id="{262D99DE-00C2-865F-33BE-BCFC3C645CAC}"/>
                      </a:ext>
                    </a:extLst>
                  </p:cNvPr>
                  <p:cNvGrpSpPr/>
                  <p:nvPr/>
                </p:nvGrpSpPr>
                <p:grpSpPr>
                  <a:xfrm>
                    <a:off x="1950577" y="1855122"/>
                    <a:ext cx="1620124" cy="2190918"/>
                    <a:chOff x="1950577" y="1855122"/>
                    <a:chExt cx="1620124" cy="2190918"/>
                  </a:xfrm>
                </p:grpSpPr>
                <p:sp>
                  <p:nvSpPr>
                    <p:cNvPr id="45" name="Прямоугольник: скругленные углы 44">
                      <a:extLst>
                        <a:ext uri="{FF2B5EF4-FFF2-40B4-BE49-F238E27FC236}">
                          <a16:creationId xmlns="" xmlns:a16="http://schemas.microsoft.com/office/drawing/2014/main" id="{19FEB5D8-ACF2-FF1C-AAF6-3EE04986C3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50701" y="1855122"/>
                      <a:ext cx="1620000" cy="2160000"/>
                    </a:xfrm>
                    <a:prstGeom prst="roundRect">
                      <a:avLst/>
                    </a:prstGeom>
                    <a:noFill/>
                    <a:ln w="3175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48" name="TextBox 47">
                      <a:extLst>
                        <a:ext uri="{FF2B5EF4-FFF2-40B4-BE49-F238E27FC236}">
                          <a16:creationId xmlns="" xmlns:a16="http://schemas.microsoft.com/office/drawing/2014/main" id="{36EBC446-57A2-4305-F52D-7CC8CA40BFA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950577" y="3261210"/>
                      <a:ext cx="1614832" cy="78483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Услышав сигнал тревоги откройте </a:t>
                      </a:r>
                      <a:r>
                        <a:rPr lang="ru-RU" sz="900" dirty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домовой чат</a:t>
                      </a:r>
                      <a:br>
                        <a:rPr lang="ru-RU" sz="900" dirty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</a:br>
                      <a:r>
                        <a:rPr lang="ru-RU" sz="900" b="1" dirty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в МАКС и канал «РСЧС Свердловская область</a:t>
                      </a:r>
                      <a:r>
                        <a:rPr lang="ru-RU" sz="900" b="1" dirty="0" smtClean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», </a:t>
                      </a:r>
                      <a:r>
                        <a:rPr lang="ru-RU" sz="900" dirty="0" smtClean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чтобы узнать подробности</a:t>
                      </a:r>
                      <a:endParaRPr lang="ru-RU" sz="900" dirty="0">
                        <a:solidFill>
                          <a:schemeClr val="tx2"/>
                        </a:solidFill>
                        <a:latin typeface="Franklin Gothic Book" panose="020B0503020102020204" pitchFamily="34" charset="0"/>
                        <a:ea typeface="Yu Gothic UI Semibold" panose="020B0700000000000000" pitchFamily="34" charset="-128"/>
                      </a:endParaRPr>
                    </a:p>
                  </p:txBody>
                </p:sp>
                <p:pic>
                  <p:nvPicPr>
                    <p:cNvPr id="47" name="Рисунок 46">
                      <a:extLst>
                        <a:ext uri="{FF2B5EF4-FFF2-40B4-BE49-F238E27FC236}">
                          <a16:creationId xmlns="" xmlns:a16="http://schemas.microsoft.com/office/drawing/2014/main" id="{89175CE4-C50E-3FE0-286C-89CABFB2C60C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7" cstate="print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20749367">
                      <a:off x="2108565" y="2420858"/>
                      <a:ext cx="807491" cy="807491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55" name="Блок-схема: узел 54">
                      <a:extLst>
                        <a:ext uri="{FF2B5EF4-FFF2-40B4-BE49-F238E27FC236}">
                          <a16:creationId xmlns="" xmlns:a16="http://schemas.microsoft.com/office/drawing/2014/main" id="{1FB5119E-5FE4-F16C-32F8-827869C4D5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53701" y="1923380"/>
                      <a:ext cx="330981" cy="330941"/>
                    </a:xfrm>
                    <a:prstGeom prst="flowChartConnector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ru-RU" b="1" dirty="0" smtClean="0"/>
                        <a:t>2</a:t>
                      </a:r>
                      <a:endParaRPr lang="ru-RU" b="1" dirty="0"/>
                    </a:p>
                  </p:txBody>
                </p:sp>
              </p:grpSp>
              <p:sp>
                <p:nvSpPr>
                  <p:cNvPr id="146" name="TextBox 145">
                    <a:extLst>
                      <a:ext uri="{FF2B5EF4-FFF2-40B4-BE49-F238E27FC236}">
                        <a16:creationId xmlns="" xmlns:a16="http://schemas.microsoft.com/office/drawing/2014/main" id="{C3849081-F2AF-6FC6-81DB-C875BB4911C5}"/>
                      </a:ext>
                    </a:extLst>
                  </p:cNvPr>
                  <p:cNvSpPr txBox="1"/>
                  <p:nvPr/>
                </p:nvSpPr>
                <p:spPr>
                  <a:xfrm>
                    <a:off x="2334150" y="1892814"/>
                    <a:ext cx="1061853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ru-RU" sz="1000" dirty="0" smtClean="0">
                        <a:solidFill>
                          <a:schemeClr val="accent1"/>
                        </a:solidFill>
                        <a:latin typeface="Franklin Gothic Demi Cond" panose="020B0706030402020204" pitchFamily="34" charset="0"/>
                        <a:ea typeface="Yu Gothic UI Semibold" panose="020B0700000000000000" pitchFamily="34" charset="-128"/>
                      </a:rPr>
                      <a:t>ПОЛУЧИТЕ ИНФОРМАЦИЮ</a:t>
                    </a:r>
                    <a:endParaRPr lang="ru-RU" sz="1000" dirty="0">
                      <a:solidFill>
                        <a:schemeClr val="accent1"/>
                      </a:solidFill>
                      <a:latin typeface="Franklin Gothic Medium Cond" panose="020B0606030402020204" pitchFamily="34" charset="0"/>
                      <a:ea typeface="Yu Gothic UI Semibold" panose="020B0700000000000000" pitchFamily="34" charset="-128"/>
                    </a:endParaRPr>
                  </a:p>
                </p:txBody>
              </p:sp>
            </p:grpSp>
          </p:grpSp>
          <p:grpSp>
            <p:nvGrpSpPr>
              <p:cNvPr id="155" name="Группа 154">
                <a:extLst>
                  <a:ext uri="{FF2B5EF4-FFF2-40B4-BE49-F238E27FC236}">
                    <a16:creationId xmlns="" xmlns:a16="http://schemas.microsoft.com/office/drawing/2014/main" id="{88EF88DE-408A-9C4D-9D33-0125D95AFF22}"/>
                  </a:ext>
                </a:extLst>
              </p:cNvPr>
              <p:cNvGrpSpPr/>
              <p:nvPr/>
            </p:nvGrpSpPr>
            <p:grpSpPr>
              <a:xfrm>
                <a:off x="3446074" y="1779168"/>
                <a:ext cx="1620625" cy="2160000"/>
                <a:chOff x="3626225" y="1863094"/>
                <a:chExt cx="1620625" cy="2160000"/>
              </a:xfrm>
            </p:grpSpPr>
            <p:grpSp>
              <p:nvGrpSpPr>
                <p:cNvPr id="152" name="Группа 151">
                  <a:extLst>
                    <a:ext uri="{FF2B5EF4-FFF2-40B4-BE49-F238E27FC236}">
                      <a16:creationId xmlns="" xmlns:a16="http://schemas.microsoft.com/office/drawing/2014/main" id="{515A2DA3-04D2-7D1D-5FAF-6B59376BE25D}"/>
                    </a:ext>
                  </a:extLst>
                </p:cNvPr>
                <p:cNvGrpSpPr/>
                <p:nvPr/>
              </p:nvGrpSpPr>
              <p:grpSpPr>
                <a:xfrm>
                  <a:off x="3626225" y="1863094"/>
                  <a:ext cx="1620625" cy="2160000"/>
                  <a:chOff x="5187789" y="1860342"/>
                  <a:chExt cx="1620625" cy="2160000"/>
                </a:xfrm>
              </p:grpSpPr>
              <p:grpSp>
                <p:nvGrpSpPr>
                  <p:cNvPr id="88" name="Группа 87">
                    <a:extLst>
                      <a:ext uri="{FF2B5EF4-FFF2-40B4-BE49-F238E27FC236}">
                        <a16:creationId xmlns="" xmlns:a16="http://schemas.microsoft.com/office/drawing/2014/main" id="{4C042B62-4008-EBDA-68F7-F6B180FF70EE}"/>
                      </a:ext>
                    </a:extLst>
                  </p:cNvPr>
                  <p:cNvGrpSpPr/>
                  <p:nvPr/>
                </p:nvGrpSpPr>
                <p:grpSpPr>
                  <a:xfrm>
                    <a:off x="5249777" y="2295637"/>
                    <a:ext cx="1445151" cy="913999"/>
                    <a:chOff x="4345262" y="5053064"/>
                    <a:chExt cx="1445151" cy="913999"/>
                  </a:xfrm>
                </p:grpSpPr>
                <p:pic>
                  <p:nvPicPr>
                    <p:cNvPr id="71" name="Рисунок 70">
                      <a:extLst>
                        <a:ext uri="{FF2B5EF4-FFF2-40B4-BE49-F238E27FC236}">
                          <a16:creationId xmlns="" xmlns:a16="http://schemas.microsoft.com/office/drawing/2014/main" id="{8A9F0474-5D9A-5E52-2BE6-9E8A4719881C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8" cstate="print">
                      <a:clrChange>
                        <a:clrFrom>
                          <a:srgbClr val="FFFFFF"/>
                        </a:clrFrom>
                        <a:clrTo>
                          <a:srgbClr val="FFFFFF">
                            <a:alpha val="0"/>
                          </a:srgbClr>
                        </a:clrTo>
                      </a:clrChange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5056474" y="5472486"/>
                      <a:ext cx="482927" cy="494577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75" name="Рисунок 74">
                      <a:extLst>
                        <a:ext uri="{FF2B5EF4-FFF2-40B4-BE49-F238E27FC236}">
                          <a16:creationId xmlns="" xmlns:a16="http://schemas.microsoft.com/office/drawing/2014/main" id="{CADD9A09-9C08-0DB8-A3D4-926A2781641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9" cstate="print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345262" y="5107761"/>
                      <a:ext cx="832684" cy="832684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77" name="Рисунок 76">
                      <a:extLst>
                        <a:ext uri="{FF2B5EF4-FFF2-40B4-BE49-F238E27FC236}">
                          <a16:creationId xmlns="" xmlns:a16="http://schemas.microsoft.com/office/drawing/2014/main" id="{7779E702-372A-7DED-0066-8FF66F7CEFC0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0" cstate="print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5172892" y="5053064"/>
                      <a:ext cx="617521" cy="617521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08" name="Группа 107">
                    <a:extLst>
                      <a:ext uri="{FF2B5EF4-FFF2-40B4-BE49-F238E27FC236}">
                        <a16:creationId xmlns="" xmlns:a16="http://schemas.microsoft.com/office/drawing/2014/main" id="{7DC2932E-7CE6-E050-14F1-5B837DDDA0EA}"/>
                      </a:ext>
                    </a:extLst>
                  </p:cNvPr>
                  <p:cNvGrpSpPr/>
                  <p:nvPr/>
                </p:nvGrpSpPr>
                <p:grpSpPr>
                  <a:xfrm>
                    <a:off x="5187789" y="1860342"/>
                    <a:ext cx="1620625" cy="2160000"/>
                    <a:chOff x="1950076" y="1859884"/>
                    <a:chExt cx="1620625" cy="2160000"/>
                  </a:xfrm>
                </p:grpSpPr>
                <p:sp>
                  <p:nvSpPr>
                    <p:cNvPr id="109" name="Прямоугольник: скругленные углы 108">
                      <a:extLst>
                        <a:ext uri="{FF2B5EF4-FFF2-40B4-BE49-F238E27FC236}">
                          <a16:creationId xmlns="" xmlns:a16="http://schemas.microsoft.com/office/drawing/2014/main" id="{1411AD45-45D7-3F71-C305-A110BB78A9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50701" y="1859884"/>
                      <a:ext cx="1620000" cy="2160000"/>
                    </a:xfrm>
                    <a:prstGeom prst="roundRect">
                      <a:avLst/>
                    </a:prstGeom>
                    <a:noFill/>
                    <a:ln w="3175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110" name="TextBox 109">
                      <a:extLst>
                        <a:ext uri="{FF2B5EF4-FFF2-40B4-BE49-F238E27FC236}">
                          <a16:creationId xmlns="" xmlns:a16="http://schemas.microsoft.com/office/drawing/2014/main" id="{0BCFFEE3-F608-5344-F40C-F073DC857D6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950076" y="3264584"/>
                      <a:ext cx="1606690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Если имеется </a:t>
                      </a:r>
                      <a:r>
                        <a:rPr lang="ru-RU" sz="900" dirty="0" smtClean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возможность, отключите в </a:t>
                      </a:r>
                      <a:r>
                        <a:rPr lang="ru-RU" sz="900" dirty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квартире газ, свет, воду</a:t>
                      </a:r>
                    </a:p>
                  </p:txBody>
                </p:sp>
                <p:sp>
                  <p:nvSpPr>
                    <p:cNvPr id="111" name="Блок-схема: узел 110">
                      <a:extLst>
                        <a:ext uri="{FF2B5EF4-FFF2-40B4-BE49-F238E27FC236}">
                          <a16:creationId xmlns="" xmlns:a16="http://schemas.microsoft.com/office/drawing/2014/main" id="{BB054C11-0591-D328-7D22-E2ECAB0BAF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33590" y="1923380"/>
                      <a:ext cx="330981" cy="330941"/>
                    </a:xfrm>
                    <a:prstGeom prst="flowChartConnector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ru-RU" b="1" dirty="0" smtClean="0"/>
                        <a:t>3</a:t>
                      </a:r>
                      <a:endParaRPr lang="ru-RU" b="1" dirty="0"/>
                    </a:p>
                  </p:txBody>
                </p:sp>
              </p:grpSp>
            </p:grpSp>
            <p:sp>
              <p:nvSpPr>
                <p:cNvPr id="153" name="TextBox 152">
                  <a:extLst>
                    <a:ext uri="{FF2B5EF4-FFF2-40B4-BE49-F238E27FC236}">
                      <a16:creationId xmlns="" xmlns:a16="http://schemas.microsoft.com/office/drawing/2014/main" id="{043C2A38-8986-8792-4681-32406058698C}"/>
                    </a:ext>
                  </a:extLst>
                </p:cNvPr>
                <p:cNvSpPr txBox="1"/>
                <p:nvPr/>
              </p:nvSpPr>
              <p:spPr>
                <a:xfrm>
                  <a:off x="4007669" y="1885082"/>
                  <a:ext cx="110152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000" dirty="0">
                      <a:solidFill>
                        <a:schemeClr val="accent1"/>
                      </a:solidFill>
                      <a:latin typeface="Franklin Gothic Demi Cond" panose="020B0706030402020204" pitchFamily="34" charset="0"/>
                      <a:ea typeface="Yu Gothic UI Semibold" panose="020B0700000000000000" pitchFamily="34" charset="-128"/>
                    </a:rPr>
                    <a:t>ОТКЛЮЧИТЕ ОБОРУДОВАНИЕ</a:t>
                  </a:r>
                  <a:endParaRPr lang="ru-RU" sz="1000" dirty="0">
                    <a:solidFill>
                      <a:schemeClr val="accent1"/>
                    </a:solidFill>
                    <a:latin typeface="Franklin Gothic Medium Cond" panose="020B0606030402020204" pitchFamily="34" charset="0"/>
                    <a:ea typeface="Yu Gothic UI Semibold" panose="020B0700000000000000" pitchFamily="34" charset="-128"/>
                  </a:endParaRPr>
                </a:p>
              </p:txBody>
            </p:sp>
          </p:grpSp>
          <p:grpSp>
            <p:nvGrpSpPr>
              <p:cNvPr id="158" name="Группа 157">
                <a:extLst>
                  <a:ext uri="{FF2B5EF4-FFF2-40B4-BE49-F238E27FC236}">
                    <a16:creationId xmlns="" xmlns:a16="http://schemas.microsoft.com/office/drawing/2014/main" id="{E814554C-908E-E972-9808-CCA071477987}"/>
                  </a:ext>
                </a:extLst>
              </p:cNvPr>
              <p:cNvGrpSpPr/>
              <p:nvPr/>
            </p:nvGrpSpPr>
            <p:grpSpPr>
              <a:xfrm>
                <a:off x="5052764" y="1774365"/>
                <a:ext cx="1637540" cy="2160000"/>
                <a:chOff x="5070814" y="1856828"/>
                <a:chExt cx="1637540" cy="2160000"/>
              </a:xfrm>
            </p:grpSpPr>
            <p:grpSp>
              <p:nvGrpSpPr>
                <p:cNvPr id="151" name="Группа 150">
                  <a:extLst>
                    <a:ext uri="{FF2B5EF4-FFF2-40B4-BE49-F238E27FC236}">
                      <a16:creationId xmlns="" xmlns:a16="http://schemas.microsoft.com/office/drawing/2014/main" id="{F4C52428-3733-EF61-FF53-03261620350B}"/>
                    </a:ext>
                  </a:extLst>
                </p:cNvPr>
                <p:cNvGrpSpPr/>
                <p:nvPr/>
              </p:nvGrpSpPr>
              <p:grpSpPr>
                <a:xfrm>
                  <a:off x="5070814" y="1856828"/>
                  <a:ext cx="1637540" cy="2160000"/>
                  <a:chOff x="3510544" y="1850360"/>
                  <a:chExt cx="1637540" cy="2160000"/>
                </a:xfrm>
              </p:grpSpPr>
              <p:grpSp>
                <p:nvGrpSpPr>
                  <p:cNvPr id="58" name="Группа 57">
                    <a:extLst>
                      <a:ext uri="{FF2B5EF4-FFF2-40B4-BE49-F238E27FC236}">
                        <a16:creationId xmlns="" xmlns:a16="http://schemas.microsoft.com/office/drawing/2014/main" id="{F556E957-E71E-6F38-2EA9-E4B91635AE58}"/>
                      </a:ext>
                    </a:extLst>
                  </p:cNvPr>
                  <p:cNvGrpSpPr/>
                  <p:nvPr/>
                </p:nvGrpSpPr>
                <p:grpSpPr>
                  <a:xfrm>
                    <a:off x="3528084" y="1850360"/>
                    <a:ext cx="1620000" cy="2160000"/>
                    <a:chOff x="1950701" y="1850360"/>
                    <a:chExt cx="1620000" cy="2160000"/>
                  </a:xfrm>
                </p:grpSpPr>
                <p:sp>
                  <p:nvSpPr>
                    <p:cNvPr id="59" name="Прямоугольник: скругленные углы 58">
                      <a:extLst>
                        <a:ext uri="{FF2B5EF4-FFF2-40B4-BE49-F238E27FC236}">
                          <a16:creationId xmlns="" xmlns:a16="http://schemas.microsoft.com/office/drawing/2014/main" id="{79C3313E-E287-809B-E97A-5892BBE115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50701" y="1850360"/>
                      <a:ext cx="1620000" cy="2160000"/>
                    </a:xfrm>
                    <a:prstGeom prst="roundRect">
                      <a:avLst/>
                    </a:prstGeom>
                    <a:noFill/>
                    <a:ln w="3175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65" name="Блок-схема: узел 64">
                      <a:extLst>
                        <a:ext uri="{FF2B5EF4-FFF2-40B4-BE49-F238E27FC236}">
                          <a16:creationId xmlns="" xmlns:a16="http://schemas.microsoft.com/office/drawing/2014/main" id="{DC1625E3-48E5-E3B5-DADD-CAC83EC240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46647" y="1923379"/>
                      <a:ext cx="324108" cy="330941"/>
                    </a:xfrm>
                    <a:prstGeom prst="flowChartConnector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ru-RU" b="1" dirty="0" smtClean="0"/>
                        <a:t>4</a:t>
                      </a:r>
                      <a:endParaRPr lang="ru-RU" b="1" dirty="0"/>
                    </a:p>
                  </p:txBody>
                </p:sp>
              </p:grpSp>
              <p:pic>
                <p:nvPicPr>
                  <p:cNvPr id="69" name="Рисунок 68">
                    <a:extLst>
                      <a:ext uri="{FF2B5EF4-FFF2-40B4-BE49-F238E27FC236}">
                        <a16:creationId xmlns="" xmlns:a16="http://schemas.microsoft.com/office/drawing/2014/main" id="{F447FD9D-D457-9083-965D-9FE45BBA155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1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  <a:extLst>
                      <a:ext uri="{BEBA8EAE-BF5A-486C-A8C5-ECC9F3942E4B}">
                        <a14:imgProps xmlns:a14="http://schemas.microsoft.com/office/drawing/2010/main">
                          <a14:imgLayer r:embed="rId22">
                            <a14:imgEffect>
                              <a14:saturation sat="66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510544" y="2218611"/>
                    <a:ext cx="1594161" cy="112718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56" name="TextBox 155">
                  <a:extLst>
                    <a:ext uri="{FF2B5EF4-FFF2-40B4-BE49-F238E27FC236}">
                      <a16:creationId xmlns="" xmlns:a16="http://schemas.microsoft.com/office/drawing/2014/main" id="{1A2D5B6A-7B06-59FE-27E2-6C75D6C9F9DF}"/>
                    </a:ext>
                  </a:extLst>
                </p:cNvPr>
                <p:cNvSpPr txBox="1"/>
                <p:nvPr/>
              </p:nvSpPr>
              <p:spPr>
                <a:xfrm>
                  <a:off x="5481711" y="1895263"/>
                  <a:ext cx="110152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000" dirty="0">
                      <a:solidFill>
                        <a:schemeClr val="accent1"/>
                      </a:solidFill>
                      <a:latin typeface="Franklin Gothic Demi Cond" panose="020B0706030402020204" pitchFamily="34" charset="0"/>
                      <a:ea typeface="Yu Gothic UI Semibold" panose="020B0700000000000000" pitchFamily="34" charset="-128"/>
                    </a:rPr>
                    <a:t>ВОЗЬМИТЕ НЕОБХОДИМОЕ</a:t>
                  </a:r>
                  <a:endParaRPr lang="ru-RU" sz="1000" dirty="0">
                    <a:solidFill>
                      <a:schemeClr val="accent1"/>
                    </a:solidFill>
                    <a:latin typeface="Franklin Gothic Medium Cond" panose="020B0606030402020204" pitchFamily="34" charset="0"/>
                    <a:ea typeface="Yu Gothic UI Semibold" panose="020B0700000000000000" pitchFamily="34" charset="-128"/>
                  </a:endParaRPr>
                </a:p>
              </p:txBody>
            </p:sp>
            <p:sp>
              <p:nvSpPr>
                <p:cNvPr id="157" name="TextBox 156">
                  <a:extLst>
                    <a:ext uri="{FF2B5EF4-FFF2-40B4-BE49-F238E27FC236}">
                      <a16:creationId xmlns="" xmlns:a16="http://schemas.microsoft.com/office/drawing/2014/main" id="{6D345D20-A3CD-F8AE-7EB0-B24403AA1572}"/>
                    </a:ext>
                  </a:extLst>
                </p:cNvPr>
                <p:cNvSpPr txBox="1"/>
                <p:nvPr/>
              </p:nvSpPr>
              <p:spPr>
                <a:xfrm>
                  <a:off x="5095312" y="3262346"/>
                  <a:ext cx="1604269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900" dirty="0">
                      <a:solidFill>
                        <a:schemeClr val="tx2"/>
                      </a:solidFill>
                      <a:latin typeface="Franklin Gothic Book" panose="020B0503020102020204" pitchFamily="34" charset="0"/>
                      <a:ea typeface="Yu Gothic UI Semibold" panose="020B0700000000000000" pitchFamily="34" charset="-128"/>
                    </a:rPr>
                    <a:t>Держите под рукой документы, телефон, воду, аптечку и необходимые вещи</a:t>
                  </a:r>
                </a:p>
              </p:txBody>
            </p:sp>
          </p:grpSp>
          <p:grpSp>
            <p:nvGrpSpPr>
              <p:cNvPr id="171" name="Группа 170">
                <a:extLst>
                  <a:ext uri="{FF2B5EF4-FFF2-40B4-BE49-F238E27FC236}">
                    <a16:creationId xmlns="" xmlns:a16="http://schemas.microsoft.com/office/drawing/2014/main" id="{9CB6A210-A4A7-9A9E-8E70-4134F4A5F2B9}"/>
                  </a:ext>
                </a:extLst>
              </p:cNvPr>
              <p:cNvGrpSpPr/>
              <p:nvPr/>
            </p:nvGrpSpPr>
            <p:grpSpPr>
              <a:xfrm>
                <a:off x="1831702" y="3934069"/>
                <a:ext cx="1619998" cy="2160000"/>
                <a:chOff x="6026035" y="1860328"/>
                <a:chExt cx="1559226" cy="1972812"/>
              </a:xfrm>
            </p:grpSpPr>
            <p:grpSp>
              <p:nvGrpSpPr>
                <p:cNvPr id="117" name="Группа 116">
                  <a:extLst>
                    <a:ext uri="{FF2B5EF4-FFF2-40B4-BE49-F238E27FC236}">
                      <a16:creationId xmlns="" xmlns:a16="http://schemas.microsoft.com/office/drawing/2014/main" id="{98A6110E-7B4F-ED13-B776-95B82FAB8586}"/>
                    </a:ext>
                  </a:extLst>
                </p:cNvPr>
                <p:cNvGrpSpPr/>
                <p:nvPr/>
              </p:nvGrpSpPr>
              <p:grpSpPr>
                <a:xfrm>
                  <a:off x="6026035" y="1860328"/>
                  <a:ext cx="1559226" cy="1972812"/>
                  <a:chOff x="6429690" y="1936416"/>
                  <a:chExt cx="1559226" cy="1972812"/>
                </a:xfrm>
              </p:grpSpPr>
              <p:grpSp>
                <p:nvGrpSpPr>
                  <p:cNvPr id="86" name="Группа 85">
                    <a:extLst>
                      <a:ext uri="{FF2B5EF4-FFF2-40B4-BE49-F238E27FC236}">
                        <a16:creationId xmlns="" xmlns:a16="http://schemas.microsoft.com/office/drawing/2014/main" id="{0D50FAEA-E643-1EEB-22BE-7F10C99AF846}"/>
                      </a:ext>
                    </a:extLst>
                  </p:cNvPr>
                  <p:cNvGrpSpPr/>
                  <p:nvPr/>
                </p:nvGrpSpPr>
                <p:grpSpPr>
                  <a:xfrm>
                    <a:off x="6594655" y="2344195"/>
                    <a:ext cx="1163979" cy="896937"/>
                    <a:chOff x="7078183" y="2158496"/>
                    <a:chExt cx="1533795" cy="1249065"/>
                  </a:xfrm>
                </p:grpSpPr>
                <p:pic>
                  <p:nvPicPr>
                    <p:cNvPr id="79" name="Рисунок 78">
                      <a:extLst>
                        <a:ext uri="{FF2B5EF4-FFF2-40B4-BE49-F238E27FC236}">
                          <a16:creationId xmlns="" xmlns:a16="http://schemas.microsoft.com/office/drawing/2014/main" id="{FC8CE1E6-27D4-50E1-FFE9-056A69CFB933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3" cstate="print">
                      <a:clrChange>
                        <a:clrFrom>
                          <a:srgbClr val="A2CED7"/>
                        </a:clrFrom>
                        <a:clrTo>
                          <a:srgbClr val="A2CED7">
                            <a:alpha val="0"/>
                          </a:srgbClr>
                        </a:clrTo>
                      </a:clrChange>
                      <a:extLst>
                        <a:ext uri="{BEBA8EAE-BF5A-486C-A8C5-ECC9F3942E4B}">
                          <a14:imgProps xmlns:a14="http://schemas.microsoft.com/office/drawing/2010/main">
                            <a14:imgLayer r:embed="rId24">
                              <a14:imgEffect>
                                <a14:saturation sat="66000"/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7078183" y="2158496"/>
                      <a:ext cx="1533795" cy="1249065"/>
                    </a:xfrm>
                    <a:prstGeom prst="rect">
                      <a:avLst/>
                    </a:prstGeom>
                  </p:spPr>
                </p:pic>
                <p:grpSp>
                  <p:nvGrpSpPr>
                    <p:cNvPr id="85" name="Группа 84">
                      <a:extLst>
                        <a:ext uri="{FF2B5EF4-FFF2-40B4-BE49-F238E27FC236}">
                          <a16:creationId xmlns="" xmlns:a16="http://schemas.microsoft.com/office/drawing/2014/main" id="{FD67475A-417A-1097-0A4D-4BF9AF7D764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518618" y="2580133"/>
                      <a:ext cx="618400" cy="599559"/>
                      <a:chOff x="6840848" y="4151276"/>
                      <a:chExt cx="728669" cy="716902"/>
                    </a:xfrm>
                  </p:grpSpPr>
                  <p:sp>
                    <p:nvSpPr>
                      <p:cNvPr id="82" name="Блок-схема: узел 81">
                        <a:extLst>
                          <a:ext uri="{FF2B5EF4-FFF2-40B4-BE49-F238E27FC236}">
                            <a16:creationId xmlns="" xmlns:a16="http://schemas.microsoft.com/office/drawing/2014/main" id="{D706710F-9811-6645-BD4F-6FD9FFC4EB4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40848" y="4151276"/>
                        <a:ext cx="728669" cy="716902"/>
                      </a:xfrm>
                      <a:prstGeom prst="flowChartConnector">
                        <a:avLst/>
                      </a:prstGeom>
                      <a:noFill/>
                      <a:ln w="38100">
                        <a:solidFill>
                          <a:srgbClr val="C00000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/>
                      </a:p>
                    </p:txBody>
                  </p:sp>
                  <p:cxnSp>
                    <p:nvCxnSpPr>
                      <p:cNvPr id="84" name="Прямая соединительная линия 83">
                        <a:extLst>
                          <a:ext uri="{FF2B5EF4-FFF2-40B4-BE49-F238E27FC236}">
                            <a16:creationId xmlns="" xmlns:a16="http://schemas.microsoft.com/office/drawing/2014/main" id="{A2390FAE-0E9F-D812-F6BC-21606EF2FE0D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6962485" y="4248302"/>
                        <a:ext cx="511729" cy="519769"/>
                      </a:xfrm>
                      <a:prstGeom prst="line">
                        <a:avLst/>
                      </a:prstGeom>
                      <a:ln w="38100">
                        <a:solidFill>
                          <a:srgbClr val="C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grpSp>
                <p:nvGrpSpPr>
                  <p:cNvPr id="113" name="Группа 112">
                    <a:extLst>
                      <a:ext uri="{FF2B5EF4-FFF2-40B4-BE49-F238E27FC236}">
                        <a16:creationId xmlns="" xmlns:a16="http://schemas.microsoft.com/office/drawing/2014/main" id="{A7E51EC1-8BB8-6BB5-C2EC-753EC2B89B3D}"/>
                      </a:ext>
                    </a:extLst>
                  </p:cNvPr>
                  <p:cNvGrpSpPr/>
                  <p:nvPr/>
                </p:nvGrpSpPr>
                <p:grpSpPr>
                  <a:xfrm>
                    <a:off x="6429690" y="1936416"/>
                    <a:ext cx="1559226" cy="1972812"/>
                    <a:chOff x="1168217" y="1849639"/>
                    <a:chExt cx="1559226" cy="1972812"/>
                  </a:xfrm>
                </p:grpSpPr>
                <p:sp>
                  <p:nvSpPr>
                    <p:cNvPr id="114" name="Прямоугольник: скругленные углы 113">
                      <a:extLst>
                        <a:ext uri="{FF2B5EF4-FFF2-40B4-BE49-F238E27FC236}">
                          <a16:creationId xmlns="" xmlns:a16="http://schemas.microsoft.com/office/drawing/2014/main" id="{41F7044E-648F-07A7-9D48-FFEAF1FD87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68217" y="1849639"/>
                      <a:ext cx="1559226" cy="1972812"/>
                    </a:xfrm>
                    <a:prstGeom prst="roundRect">
                      <a:avLst/>
                    </a:prstGeom>
                    <a:noFill/>
                    <a:ln w="3175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116" name="Блок-схема: узел 115">
                      <a:extLst>
                        <a:ext uri="{FF2B5EF4-FFF2-40B4-BE49-F238E27FC236}">
                          <a16:creationId xmlns="" xmlns:a16="http://schemas.microsoft.com/office/drawing/2014/main" id="{35B82102-2B0C-AFA4-5722-100D6E4EBF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50958" y="1925556"/>
                      <a:ext cx="330981" cy="330941"/>
                    </a:xfrm>
                    <a:prstGeom prst="flowChartConnector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ru-RU" b="1" dirty="0" smtClean="0"/>
                        <a:t>6</a:t>
                      </a:r>
                      <a:endParaRPr lang="ru-RU" b="1" dirty="0"/>
                    </a:p>
                  </p:txBody>
                </p:sp>
              </p:grpSp>
            </p:grpSp>
            <p:sp>
              <p:nvSpPr>
                <p:cNvPr id="169" name="TextBox 168">
                  <a:extLst>
                    <a:ext uri="{FF2B5EF4-FFF2-40B4-BE49-F238E27FC236}">
                      <a16:creationId xmlns="" xmlns:a16="http://schemas.microsoft.com/office/drawing/2014/main" id="{E346E17A-C31B-3BB4-CF0F-7CDD8ED068EE}"/>
                    </a:ext>
                  </a:extLst>
                </p:cNvPr>
                <p:cNvSpPr txBox="1"/>
                <p:nvPr/>
              </p:nvSpPr>
              <p:spPr>
                <a:xfrm>
                  <a:off x="6032102" y="3200141"/>
                  <a:ext cx="1547742" cy="33732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900" dirty="0">
                      <a:solidFill>
                        <a:schemeClr val="tx2"/>
                      </a:solidFill>
                      <a:latin typeface="Franklin Gothic Book" panose="020B0503020102020204" pitchFamily="34" charset="0"/>
                      <a:ea typeface="Yu Gothic UI Semibold" panose="020B0700000000000000" pitchFamily="34" charset="-128"/>
                    </a:rPr>
                    <a:t>Спускайтесь в укрытие</a:t>
                  </a:r>
                  <a:br>
                    <a:rPr lang="ru-RU" sz="900" dirty="0">
                      <a:solidFill>
                        <a:schemeClr val="tx2"/>
                      </a:solidFill>
                      <a:latin typeface="Franklin Gothic Book" panose="020B0503020102020204" pitchFamily="34" charset="0"/>
                      <a:ea typeface="Yu Gothic UI Semibold" panose="020B0700000000000000" pitchFamily="34" charset="-128"/>
                    </a:rPr>
                  </a:br>
                  <a:r>
                    <a:rPr lang="ru-RU" sz="900" dirty="0">
                      <a:solidFill>
                        <a:schemeClr val="tx2"/>
                      </a:solidFill>
                      <a:latin typeface="Franklin Gothic Book" panose="020B0503020102020204" pitchFamily="34" charset="0"/>
                      <a:ea typeface="Yu Gothic UI Semibold" panose="020B0700000000000000" pitchFamily="34" charset="-128"/>
                    </a:rPr>
                    <a:t>по лестнице</a:t>
                  </a:r>
                </a:p>
              </p:txBody>
            </p:sp>
            <p:sp>
              <p:nvSpPr>
                <p:cNvPr id="170" name="TextBox 169">
                  <a:extLst>
                    <a:ext uri="{FF2B5EF4-FFF2-40B4-BE49-F238E27FC236}">
                      <a16:creationId xmlns="" xmlns:a16="http://schemas.microsoft.com/office/drawing/2014/main" id="{2E72BD45-C01D-9D33-226F-5E89A5511631}"/>
                    </a:ext>
                  </a:extLst>
                </p:cNvPr>
                <p:cNvSpPr txBox="1"/>
                <p:nvPr/>
              </p:nvSpPr>
              <p:spPr>
                <a:xfrm>
                  <a:off x="6396714" y="1911688"/>
                  <a:ext cx="1101527" cy="3654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000" dirty="0">
                      <a:solidFill>
                        <a:schemeClr val="accent1"/>
                      </a:solidFill>
                      <a:latin typeface="Franklin Gothic Demi Cond" panose="020B0706030402020204" pitchFamily="34" charset="0"/>
                      <a:ea typeface="Yu Gothic UI Semibold" panose="020B0700000000000000" pitchFamily="34" charset="-128"/>
                    </a:rPr>
                    <a:t>НЕ ПОЛЬЗУЙТЕСЬ ЛИФТОМ</a:t>
                  </a:r>
                  <a:endParaRPr lang="ru-RU" sz="1000" dirty="0">
                    <a:solidFill>
                      <a:schemeClr val="accent1"/>
                    </a:solidFill>
                    <a:latin typeface="Franklin Gothic Medium Cond" panose="020B0606030402020204" pitchFamily="34" charset="0"/>
                    <a:ea typeface="Yu Gothic UI Semibold" panose="020B0700000000000000" pitchFamily="34" charset="-128"/>
                  </a:endParaRPr>
                </a:p>
              </p:txBody>
            </p:sp>
          </p:grpSp>
          <p:grpSp>
            <p:nvGrpSpPr>
              <p:cNvPr id="175" name="Группа 174">
                <a:extLst>
                  <a:ext uri="{FF2B5EF4-FFF2-40B4-BE49-F238E27FC236}">
                    <a16:creationId xmlns="" xmlns:a16="http://schemas.microsoft.com/office/drawing/2014/main" id="{1FA0616C-2C58-7524-03BE-6C8D9C525757}"/>
                  </a:ext>
                </a:extLst>
              </p:cNvPr>
              <p:cNvGrpSpPr/>
              <p:nvPr/>
            </p:nvGrpSpPr>
            <p:grpSpPr>
              <a:xfrm>
                <a:off x="211867" y="3934599"/>
                <a:ext cx="1659994" cy="2199859"/>
                <a:chOff x="1689805" y="4026428"/>
                <a:chExt cx="1659994" cy="2199859"/>
              </a:xfrm>
            </p:grpSpPr>
            <p:grpSp>
              <p:nvGrpSpPr>
                <p:cNvPr id="135" name="Группа 134">
                  <a:extLst>
                    <a:ext uri="{FF2B5EF4-FFF2-40B4-BE49-F238E27FC236}">
                      <a16:creationId xmlns="" xmlns:a16="http://schemas.microsoft.com/office/drawing/2014/main" id="{A96B4B0D-6397-D0AF-0F82-4873436F87A4}"/>
                    </a:ext>
                  </a:extLst>
                </p:cNvPr>
                <p:cNvGrpSpPr/>
                <p:nvPr/>
              </p:nvGrpSpPr>
              <p:grpSpPr>
                <a:xfrm>
                  <a:off x="1689805" y="4026428"/>
                  <a:ext cx="1620000" cy="2159999"/>
                  <a:chOff x="3737171" y="3821654"/>
                  <a:chExt cx="1519325" cy="1972812"/>
                </a:xfrm>
              </p:grpSpPr>
              <p:pic>
                <p:nvPicPr>
                  <p:cNvPr id="17" name="Рисунок 16">
                    <a:extLst>
                      <a:ext uri="{FF2B5EF4-FFF2-40B4-BE49-F238E27FC236}">
                        <a16:creationId xmlns="" xmlns:a16="http://schemas.microsoft.com/office/drawing/2014/main" id="{59A27432-CD55-E361-0A6E-8912A837412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5"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backgroundRemoval t="9792" b="89940" l="4455" r="93839">
                                <a14:foregroundMark x1="7583" y1="33132" x2="16209" y2="31187"/>
                                <a14:foregroundMark x1="13175" y1="30584" x2="14692" y2="28370"/>
                                <a14:foregroundMark x1="8626" y1="33870" x2="10521" y2="36217"/>
                                <a14:foregroundMark x1="29763" y1="28102" x2="44834" y2="37223"/>
                                <a14:foregroundMark x1="53365" y1="27565" x2="67204" y2="35144"/>
                                <a14:foregroundMark x1="67204" y1="35144" x2="69005" y2="37156"/>
                                <a14:foregroundMark x1="78957" y1="28303" x2="93460" y2="36821"/>
                                <a14:foregroundMark x1="93460" y1="36821" x2="93839" y2="37357"/>
                                <a14:foregroundMark x1="7962" y1="63783" x2="7583" y2="55131"/>
                                <a14:foregroundMark x1="7583" y1="55131" x2="19242" y2="54795"/>
                                <a14:foregroundMark x1="19242" y1="54795" x2="18863" y2="62240"/>
                                <a14:foregroundMark x1="18863" y1="62240" x2="11564" y2="59356"/>
                                <a14:foregroundMark x1="20379" y1="63447" x2="20095" y2="54460"/>
                                <a14:foregroundMark x1="7583" y1="53655" x2="19431" y2="53924"/>
                                <a14:foregroundMark x1="19431" y1="53924" x2="19810" y2="53924"/>
                                <a14:foregroundMark x1="30237" y1="55801" x2="30711" y2="61033"/>
                                <a14:foregroundMark x1="37251" y1="55801" x2="38199" y2="59826"/>
                                <a14:foregroundMark x1="36114" y1="55332" x2="35640" y2="59088"/>
                                <a14:foregroundMark x1="35450" y1="55064" x2="39336" y2="54997"/>
                                <a14:foregroundMark x1="42844" y1="57746" x2="45118" y2="54259"/>
                                <a14:foregroundMark x1="42844" y1="59691" x2="42844" y2="60496"/>
                                <a14:foregroundMark x1="60758" y1="55533" x2="65782" y2="62777"/>
                                <a14:foregroundMark x1="65782" y1="62777" x2="65782" y2="62844"/>
                                <a14:foregroundMark x1="85403" y1="54259" x2="88152" y2="62777"/>
                                <a14:foregroundMark x1="84929" y1="62978" x2="85118" y2="59356"/>
                                <a14:foregroundMark x1="12607" y1="53253" x2="15757" y2="53483"/>
                                <a14:foregroundMark x1="52417" y1="37492" x2="52133" y2="28169"/>
                                <a14:foregroundMark x1="54408" y1="27565" x2="66445" y2="27767"/>
                                <a14:foregroundMark x1="64929" y1="27230" x2="54218" y2="27565"/>
                                <a14:foregroundMark x1="39147" y1="85513" x2="37441" y2="86452"/>
                                <a14:foregroundMark x1="37062" y1="82897" x2="38483" y2="82227"/>
                                <a14:foregroundMark x1="36303" y1="78068" x2="38863" y2="78270"/>
                                <a14:foregroundMark x1="38673" y1="77197" x2="38673" y2="77197"/>
                                <a14:foregroundMark x1="36493" y1="77465" x2="36493" y2="77465"/>
                                <a14:foregroundMark x1="78673" y1="78940" x2="78768" y2="81154"/>
                                <a14:foregroundMark x1="81611" y1="79611" x2="81896" y2="81623"/>
                                <a14:foregroundMark x1="86033" y1="82093" x2="86635" y2="82830"/>
                                <a14:foregroundMark x1="85225" y1="81103" x2="86033" y2="82093"/>
                                <a14:foregroundMark x1="71280" y1="85111" x2="71280" y2="85513"/>
                                <a14:foregroundMark x1="74597" y1="84977" x2="74597" y2="84977"/>
                                <a14:foregroundMark x1="74123" y1="85580" x2="74123" y2="85580"/>
                                <a14:foregroundMark x1="75071" y1="85714" x2="75071" y2="85714"/>
                                <a14:foregroundMark x1="7109" y1="24748" x2="7109" y2="24748"/>
                                <a14:foregroundMark x1="29858" y1="24413" x2="29858" y2="24413"/>
                                <a14:foregroundMark x1="53934" y1="24480" x2="53934" y2="24480"/>
                                <a14:foregroundMark x1="78294" y1="24614" x2="78294" y2="24614"/>
                                <a14:foregroundMark x1="6351" y1="50704" x2="6351" y2="50704"/>
                                <a14:foregroundMark x1="29289" y1="50503" x2="29289" y2="50503"/>
                                <a14:foregroundMark x1="53839" y1="51040" x2="53839" y2="51040"/>
                                <a14:foregroundMark x1="77536" y1="50771" x2="77536" y2="50771"/>
                                <a14:backgroundMark x1="12986" y1="35077" x2="12796" y2="36217"/>
                                <a14:backgroundMark x1="20284" y1="36888" x2="20284" y2="37290"/>
                                <a14:backgroundMark x1="6256" y1="39370" x2="22938" y2="40309"/>
                                <a14:backgroundMark x1="12417" y1="52180" x2="18009" y2="52046"/>
                                <a14:backgroundMark x1="34028" y1="60228" x2="34597" y2="56405"/>
                                <a14:backgroundMark x1="44076" y1="56740" x2="45118" y2="57277"/>
                                <a14:backgroundMark x1="60664" y1="53924" x2="61137" y2="53991"/>
                                <a14:backgroundMark x1="55355" y1="56673" x2="54976" y2="58484"/>
                                <a14:backgroundMark x1="17536" y1="52448" x2="14787" y2="52381"/>
                                <a14:backgroundMark x1="5592" y1="35077" x2="8341" y2="39437"/>
                                <a14:backgroundMark x1="14028" y1="36620" x2="14882" y2="38967"/>
                                <a14:backgroundMark x1="21232" y1="37492" x2="21801" y2="39034"/>
                                <a14:backgroundMark x1="22938" y1="36955" x2="18009" y2="38498"/>
                                <a14:backgroundMark x1="16493" y1="38565" x2="19147" y2="38498"/>
                                <a14:backgroundMark x1="21991" y1="36284" x2="22559" y2="38229"/>
                                <a14:backgroundMark x1="22370" y1="35345" x2="21896" y2="38229"/>
                                <a14:backgroundMark x1="12322" y1="35748" x2="14882" y2="36486"/>
                                <a14:backgroundMark x1="13460" y1="38699" x2="11469" y2="38431"/>
                                <a14:backgroundMark x1="9100" y1="37827" x2="9858" y2="38364"/>
                                <a14:backgroundMark x1="5118" y1="36754" x2="4645" y2="36955"/>
                                <a14:backgroundMark x1="57441" y1="26090" x2="69100" y2="25889"/>
                                <a14:backgroundMark x1="69100" y1="25889" x2="69384" y2="25755"/>
                                <a14:backgroundMark x1="85687" y1="80282" x2="84834" y2="80885"/>
                                <a14:backgroundMark x1="85877" y1="82093" x2="85877" y2="82093"/>
                                <a14:backgroundMark x1="85972" y1="82025" x2="86445" y2="81958"/>
                                <a14:backgroundMark x1="85972" y1="82093" x2="86351" y2="82160"/>
                                <a14:backgroundMark x1="85972" y1="81958" x2="85972" y2="81958"/>
                                <a14:backgroundMark x1="85687" y1="81824" x2="85687" y2="81824"/>
                                <a14:backgroundMark x1="85782" y1="81824" x2="85782" y2="81824"/>
                                <a14:backgroundMark x1="85782" y1="81891" x2="85782" y2="81891"/>
                                <a14:backgroundMark x1="85687" y1="82025" x2="85687" y2="82025"/>
                                <a14:backgroundMark x1="85877" y1="82025" x2="85877" y2="82025"/>
                                <a14:backgroundMark x1="85782" y1="82025" x2="85782" y2="82025"/>
                                <a14:backgroundMark x1="86256" y1="82294" x2="86256" y2="82294"/>
                                <a14:backgroundMark x1="86066" y1="82294" x2="86066" y2="82294"/>
                                <a14:backgroundMark x1="74028" y1="85178" x2="74597" y2="85446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 l="50000" t="26095" r="26315" b="60082"/>
                  <a:stretch/>
                </p:blipFill>
                <p:spPr>
                  <a:xfrm>
                    <a:off x="3920978" y="4208646"/>
                    <a:ext cx="1188075" cy="979896"/>
                  </a:xfrm>
                  <a:prstGeom prst="rect">
                    <a:avLst/>
                  </a:prstGeom>
                </p:spPr>
              </p:pic>
              <p:grpSp>
                <p:nvGrpSpPr>
                  <p:cNvPr id="131" name="Группа 130">
                    <a:extLst>
                      <a:ext uri="{FF2B5EF4-FFF2-40B4-BE49-F238E27FC236}">
                        <a16:creationId xmlns="" xmlns:a16="http://schemas.microsoft.com/office/drawing/2014/main" id="{2E9E8A6C-4BCD-407F-1F58-3650477ACF59}"/>
                      </a:ext>
                    </a:extLst>
                  </p:cNvPr>
                  <p:cNvGrpSpPr/>
                  <p:nvPr/>
                </p:nvGrpSpPr>
                <p:grpSpPr>
                  <a:xfrm>
                    <a:off x="3737171" y="3821654"/>
                    <a:ext cx="1519325" cy="1972812"/>
                    <a:chOff x="-4223227" y="3827010"/>
                    <a:chExt cx="1519325" cy="1972812"/>
                  </a:xfrm>
                </p:grpSpPr>
                <p:sp>
                  <p:nvSpPr>
                    <p:cNvPr id="132" name="Прямоугольник: скругленные углы 131">
                      <a:extLst>
                        <a:ext uri="{FF2B5EF4-FFF2-40B4-BE49-F238E27FC236}">
                          <a16:creationId xmlns="" xmlns:a16="http://schemas.microsoft.com/office/drawing/2014/main" id="{7739EA9F-9249-A1C0-8C7E-2179D7FCD2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4223227" y="3827010"/>
                      <a:ext cx="1519325" cy="1972812"/>
                    </a:xfrm>
                    <a:prstGeom prst="roundRect">
                      <a:avLst/>
                    </a:prstGeom>
                    <a:noFill/>
                    <a:ln w="3175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134" name="Блок-схема: узел 133">
                      <a:extLst>
                        <a:ext uri="{FF2B5EF4-FFF2-40B4-BE49-F238E27FC236}">
                          <a16:creationId xmlns="" xmlns:a16="http://schemas.microsoft.com/office/drawing/2014/main" id="{11246EC6-6E67-DF1E-4CA7-5DB7A4886A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4149655" y="3900027"/>
                      <a:ext cx="330981" cy="330941"/>
                    </a:xfrm>
                    <a:prstGeom prst="flowChartConnector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ru-RU" b="1" dirty="0" smtClean="0"/>
                        <a:t>5</a:t>
                      </a:r>
                      <a:endParaRPr lang="ru-RU" b="1" dirty="0"/>
                    </a:p>
                  </p:txBody>
                </p:sp>
              </p:grpSp>
            </p:grpSp>
            <p:sp>
              <p:nvSpPr>
                <p:cNvPr id="172" name="TextBox 171">
                  <a:extLst>
                    <a:ext uri="{FF2B5EF4-FFF2-40B4-BE49-F238E27FC236}">
                      <a16:creationId xmlns="" xmlns:a16="http://schemas.microsoft.com/office/drawing/2014/main" id="{F884E136-BE65-1507-04B2-708D7EF86BAC}"/>
                    </a:ext>
                  </a:extLst>
                </p:cNvPr>
                <p:cNvSpPr txBox="1"/>
                <p:nvPr/>
              </p:nvSpPr>
              <p:spPr>
                <a:xfrm>
                  <a:off x="2087087" y="4066936"/>
                  <a:ext cx="126271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000" dirty="0">
                      <a:solidFill>
                        <a:schemeClr val="accent1"/>
                      </a:solidFill>
                      <a:latin typeface="Franklin Gothic Demi Cond" panose="020B0706030402020204" pitchFamily="34" charset="0"/>
                      <a:ea typeface="Yu Gothic UI Semibold" panose="020B0700000000000000" pitchFamily="34" charset="-128"/>
                    </a:rPr>
                    <a:t>НАЙДИТЕ БЕЗОПАСНОЕ МЕСТО</a:t>
                  </a:r>
                  <a:endParaRPr lang="ru-RU" sz="1000" dirty="0">
                    <a:solidFill>
                      <a:schemeClr val="accent1"/>
                    </a:solidFill>
                    <a:latin typeface="Franklin Gothic Medium Cond" panose="020B0606030402020204" pitchFamily="34" charset="0"/>
                    <a:ea typeface="Yu Gothic UI Semibold" panose="020B0700000000000000" pitchFamily="34" charset="-128"/>
                  </a:endParaRPr>
                </a:p>
              </p:txBody>
            </p:sp>
            <p:sp>
              <p:nvSpPr>
                <p:cNvPr id="173" name="TextBox 172">
                  <a:extLst>
                    <a:ext uri="{FF2B5EF4-FFF2-40B4-BE49-F238E27FC236}">
                      <a16:creationId xmlns="" xmlns:a16="http://schemas.microsoft.com/office/drawing/2014/main" id="{2905E882-1F11-7966-AAC1-C9A9953027CD}"/>
                    </a:ext>
                  </a:extLst>
                </p:cNvPr>
                <p:cNvSpPr txBox="1"/>
                <p:nvPr/>
              </p:nvSpPr>
              <p:spPr>
                <a:xfrm>
                  <a:off x="1709437" y="5441457"/>
                  <a:ext cx="1600829" cy="7848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900" dirty="0">
                      <a:solidFill>
                        <a:schemeClr val="tx2"/>
                      </a:solidFill>
                      <a:latin typeface="Franklin Gothic Book" panose="020B0503020102020204" pitchFamily="34" charset="0"/>
                      <a:ea typeface="Yu Gothic UI Semibold" panose="020B0700000000000000" pitchFamily="34" charset="-128"/>
                    </a:rPr>
                    <a:t>Перейдите в помещение без окон: в коридор, прихожую, ванную комнату, кладовую, подвал или паркинг</a:t>
                  </a:r>
                </a:p>
              </p:txBody>
            </p:sp>
          </p:grpSp>
          <p:pic>
            <p:nvPicPr>
              <p:cNvPr id="177" name="Рисунок 176">
                <a:extLst>
                  <a:ext uri="{FF2B5EF4-FFF2-40B4-BE49-F238E27FC236}">
                    <a16:creationId xmlns="" xmlns:a16="http://schemas.microsoft.com/office/drawing/2014/main" id="{8C2AEA4C-E67B-F128-76AF-93E42C6363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403989">
                <a:off x="4277669" y="4476257"/>
                <a:ext cx="718787" cy="718787"/>
              </a:xfrm>
              <a:prstGeom prst="rect">
                <a:avLst/>
              </a:prstGeom>
            </p:spPr>
          </p:pic>
          <p:grpSp>
            <p:nvGrpSpPr>
              <p:cNvPr id="182" name="Группа 181">
                <a:extLst>
                  <a:ext uri="{FF2B5EF4-FFF2-40B4-BE49-F238E27FC236}">
                    <a16:creationId xmlns="" xmlns:a16="http://schemas.microsoft.com/office/drawing/2014/main" id="{F033DAA0-8DE1-0903-DEB9-2AC9DAC13AD2}"/>
                  </a:ext>
                </a:extLst>
              </p:cNvPr>
              <p:cNvGrpSpPr/>
              <p:nvPr/>
            </p:nvGrpSpPr>
            <p:grpSpPr>
              <a:xfrm>
                <a:off x="3446071" y="3937974"/>
                <a:ext cx="1624016" cy="2160000"/>
                <a:chOff x="1175884" y="1852537"/>
                <a:chExt cx="1624016" cy="2160000"/>
              </a:xfrm>
            </p:grpSpPr>
            <p:grpSp>
              <p:nvGrpSpPr>
                <p:cNvPr id="183" name="Группа 182">
                  <a:extLst>
                    <a:ext uri="{FF2B5EF4-FFF2-40B4-BE49-F238E27FC236}">
                      <a16:creationId xmlns="" xmlns:a16="http://schemas.microsoft.com/office/drawing/2014/main" id="{A0393748-46E3-57E1-7A2E-BE580FB28174}"/>
                    </a:ext>
                  </a:extLst>
                </p:cNvPr>
                <p:cNvGrpSpPr/>
                <p:nvPr/>
              </p:nvGrpSpPr>
              <p:grpSpPr>
                <a:xfrm>
                  <a:off x="1175884" y="1852537"/>
                  <a:ext cx="1624016" cy="2160000"/>
                  <a:chOff x="1175884" y="1852537"/>
                  <a:chExt cx="1624016" cy="2160000"/>
                </a:xfrm>
              </p:grpSpPr>
              <p:sp>
                <p:nvSpPr>
                  <p:cNvPr id="185" name="Прямоугольник: скругленные углы 184">
                    <a:extLst>
                      <a:ext uri="{FF2B5EF4-FFF2-40B4-BE49-F238E27FC236}">
                        <a16:creationId xmlns="" xmlns:a16="http://schemas.microsoft.com/office/drawing/2014/main" id="{989B9BC8-04A7-7C66-7FAD-380EDA80457C}"/>
                      </a:ext>
                    </a:extLst>
                  </p:cNvPr>
                  <p:cNvSpPr/>
                  <p:nvPr/>
                </p:nvSpPr>
                <p:spPr>
                  <a:xfrm>
                    <a:off x="1179900" y="1852537"/>
                    <a:ext cx="1620000" cy="2160000"/>
                  </a:xfrm>
                  <a:prstGeom prst="roundRect">
                    <a:avLst/>
                  </a:prstGeom>
                  <a:noFill/>
                  <a:ln w="3175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86" name="TextBox 185">
                    <a:extLst>
                      <a:ext uri="{FF2B5EF4-FFF2-40B4-BE49-F238E27FC236}">
                        <a16:creationId xmlns="" xmlns:a16="http://schemas.microsoft.com/office/drawing/2014/main" id="{A780343D-9216-179B-1BB2-4D7930EEA735}"/>
                      </a:ext>
                    </a:extLst>
                  </p:cNvPr>
                  <p:cNvSpPr txBox="1"/>
                  <p:nvPr/>
                </p:nvSpPr>
                <p:spPr>
                  <a:xfrm>
                    <a:off x="1175884" y="3330437"/>
                    <a:ext cx="1605832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ru-RU" sz="900" dirty="0">
                        <a:solidFill>
                          <a:schemeClr val="tx2"/>
                        </a:solidFill>
                        <a:latin typeface="Franklin Gothic Book" panose="020B0503020102020204" pitchFamily="34" charset="0"/>
                        <a:ea typeface="Yu Gothic UI Semibold" panose="020B0700000000000000" pitchFamily="34" charset="-128"/>
                      </a:rPr>
                      <a:t>Для входа в подвал/паркинг получите ключи от </a:t>
                    </a:r>
                    <a:r>
                      <a:rPr lang="ru-RU" sz="900" dirty="0" smtClean="0">
                        <a:solidFill>
                          <a:schemeClr val="tx2"/>
                        </a:solidFill>
                        <a:latin typeface="Franklin Gothic Book" panose="020B0503020102020204" pitchFamily="34" charset="0"/>
                        <a:ea typeface="Yu Gothic UI Semibold" panose="020B0700000000000000" pitchFamily="34" charset="-128"/>
                      </a:rPr>
                      <a:t>подвала</a:t>
                    </a:r>
                    <a:endParaRPr lang="ru-RU" sz="900" dirty="0">
                      <a:solidFill>
                        <a:schemeClr val="tx2"/>
                      </a:solidFill>
                      <a:latin typeface="Franklin Gothic Book" panose="020B0503020102020204" pitchFamily="34" charset="0"/>
                      <a:ea typeface="Yu Gothic UI Semibold" panose="020B0700000000000000" pitchFamily="34" charset="-128"/>
                    </a:endParaRPr>
                  </a:p>
                </p:txBody>
              </p:sp>
              <p:sp>
                <p:nvSpPr>
                  <p:cNvPr id="191" name="Блок-схема: узел 190">
                    <a:extLst>
                      <a:ext uri="{FF2B5EF4-FFF2-40B4-BE49-F238E27FC236}">
                        <a16:creationId xmlns="" xmlns:a16="http://schemas.microsoft.com/office/drawing/2014/main" id="{322E4D87-5D9E-BC54-3ED1-A69F46F51D4A}"/>
                      </a:ext>
                    </a:extLst>
                  </p:cNvPr>
                  <p:cNvSpPr/>
                  <p:nvPr/>
                </p:nvSpPr>
                <p:spPr>
                  <a:xfrm>
                    <a:off x="1264624" y="1925557"/>
                    <a:ext cx="330981" cy="330941"/>
                  </a:xfrm>
                  <a:prstGeom prst="flowChartConnector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ru-RU" b="1" dirty="0" smtClean="0"/>
                      <a:t>7</a:t>
                    </a:r>
                    <a:endParaRPr lang="ru-RU" b="1" dirty="0"/>
                  </a:p>
                </p:txBody>
              </p:sp>
            </p:grpSp>
            <p:sp>
              <p:nvSpPr>
                <p:cNvPr id="184" name="TextBox 183">
                  <a:extLst>
                    <a:ext uri="{FF2B5EF4-FFF2-40B4-BE49-F238E27FC236}">
                      <a16:creationId xmlns="" xmlns:a16="http://schemas.microsoft.com/office/drawing/2014/main" id="{8EBCC7DB-A17B-3D17-889F-154DC97E05BA}"/>
                    </a:ext>
                  </a:extLst>
                </p:cNvPr>
                <p:cNvSpPr txBox="1"/>
                <p:nvPr/>
              </p:nvSpPr>
              <p:spPr>
                <a:xfrm>
                  <a:off x="1574500" y="1894991"/>
                  <a:ext cx="114606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000" dirty="0">
                      <a:solidFill>
                        <a:schemeClr val="accent1"/>
                      </a:solidFill>
                      <a:latin typeface="Franklin Gothic Demi Cond" panose="020B0706030402020204" pitchFamily="34" charset="0"/>
                      <a:ea typeface="Yu Gothic UI Semibold" panose="020B0700000000000000" pitchFamily="34" charset="-128"/>
                    </a:rPr>
                    <a:t>ПОЛУЧИТЕ КЛЮЧИ ОТ ПОДВАЛА</a:t>
                  </a:r>
                  <a:endParaRPr lang="ru-RU" sz="1000" dirty="0">
                    <a:solidFill>
                      <a:schemeClr val="accent1"/>
                    </a:solidFill>
                    <a:latin typeface="Franklin Gothic Medium Cond" panose="020B0606030402020204" pitchFamily="34" charset="0"/>
                    <a:ea typeface="Yu Gothic UI Semibold" panose="020B0700000000000000" pitchFamily="34" charset="-128"/>
                  </a:endParaRPr>
                </a:p>
              </p:txBody>
            </p:sp>
          </p:grpSp>
          <p:grpSp>
            <p:nvGrpSpPr>
              <p:cNvPr id="198" name="Группа 197">
                <a:extLst>
                  <a:ext uri="{FF2B5EF4-FFF2-40B4-BE49-F238E27FC236}">
                    <a16:creationId xmlns="" xmlns:a16="http://schemas.microsoft.com/office/drawing/2014/main" id="{F82C53EB-A4C9-4C83-5E8D-54468848C03C}"/>
                  </a:ext>
                </a:extLst>
              </p:cNvPr>
              <p:cNvGrpSpPr/>
              <p:nvPr/>
            </p:nvGrpSpPr>
            <p:grpSpPr>
              <a:xfrm>
                <a:off x="5070304" y="3933691"/>
                <a:ext cx="1620000" cy="2160000"/>
                <a:chOff x="1172929" y="1841314"/>
                <a:chExt cx="1620000" cy="2160000"/>
              </a:xfrm>
            </p:grpSpPr>
            <p:grpSp>
              <p:nvGrpSpPr>
                <p:cNvPr id="199" name="Группа 198">
                  <a:extLst>
                    <a:ext uri="{FF2B5EF4-FFF2-40B4-BE49-F238E27FC236}">
                      <a16:creationId xmlns="" xmlns:a16="http://schemas.microsoft.com/office/drawing/2014/main" id="{3463F376-7975-0F83-D28C-8DCF6906E0B6}"/>
                    </a:ext>
                  </a:extLst>
                </p:cNvPr>
                <p:cNvGrpSpPr/>
                <p:nvPr/>
              </p:nvGrpSpPr>
              <p:grpSpPr>
                <a:xfrm>
                  <a:off x="1172929" y="1841314"/>
                  <a:ext cx="1620000" cy="2160000"/>
                  <a:chOff x="1172929" y="1841314"/>
                  <a:chExt cx="1620000" cy="2160000"/>
                </a:xfrm>
              </p:grpSpPr>
              <p:sp>
                <p:nvSpPr>
                  <p:cNvPr id="201" name="Прямоугольник: скругленные углы 200">
                    <a:extLst>
                      <a:ext uri="{FF2B5EF4-FFF2-40B4-BE49-F238E27FC236}">
                        <a16:creationId xmlns="" xmlns:a16="http://schemas.microsoft.com/office/drawing/2014/main" id="{B5C010CF-31F0-4B27-2FBA-BF021973F750}"/>
                      </a:ext>
                    </a:extLst>
                  </p:cNvPr>
                  <p:cNvSpPr/>
                  <p:nvPr/>
                </p:nvSpPr>
                <p:spPr>
                  <a:xfrm>
                    <a:off x="1172929" y="1841314"/>
                    <a:ext cx="1620000" cy="2160000"/>
                  </a:xfrm>
                  <a:prstGeom prst="roundRect">
                    <a:avLst/>
                  </a:prstGeom>
                  <a:noFill/>
                  <a:ln w="3175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02" name="TextBox 201">
                    <a:extLst>
                      <a:ext uri="{FF2B5EF4-FFF2-40B4-BE49-F238E27FC236}">
                        <a16:creationId xmlns="" xmlns:a16="http://schemas.microsoft.com/office/drawing/2014/main" id="{9008EEA8-5A4C-1421-28B2-BDB591D8B592}"/>
                      </a:ext>
                    </a:extLst>
                  </p:cNvPr>
                  <p:cNvSpPr txBox="1"/>
                  <p:nvPr/>
                </p:nvSpPr>
                <p:spPr>
                  <a:xfrm>
                    <a:off x="1176100" y="3303181"/>
                    <a:ext cx="1614831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ru-RU" sz="900" dirty="0" smtClean="0">
                        <a:solidFill>
                          <a:schemeClr val="tx2"/>
                        </a:solidFill>
                        <a:latin typeface="Franklin Gothic Book" panose="020B0503020102020204" pitchFamily="34" charset="0"/>
                        <a:ea typeface="Yu Gothic UI Semibold" panose="020B0700000000000000" pitchFamily="34" charset="-128"/>
                      </a:rPr>
                      <a:t>Возвращайтесь</a:t>
                    </a:r>
                    <a:br>
                      <a:rPr lang="ru-RU" sz="900" dirty="0" smtClean="0">
                        <a:solidFill>
                          <a:schemeClr val="tx2"/>
                        </a:solidFill>
                        <a:latin typeface="Franklin Gothic Book" panose="020B0503020102020204" pitchFamily="34" charset="0"/>
                        <a:ea typeface="Yu Gothic UI Semibold" panose="020B0700000000000000" pitchFamily="34" charset="-128"/>
                      </a:rPr>
                    </a:br>
                    <a:r>
                      <a:rPr lang="ru-RU" sz="900" dirty="0" smtClean="0">
                        <a:solidFill>
                          <a:schemeClr val="tx2"/>
                        </a:solidFill>
                        <a:latin typeface="Franklin Gothic Book" panose="020B0503020102020204" pitchFamily="34" charset="0"/>
                        <a:ea typeface="Yu Gothic UI Semibold" panose="020B0700000000000000" pitchFamily="34" charset="-128"/>
                      </a:rPr>
                      <a:t>к повседневной </a:t>
                    </a:r>
                    <a:r>
                      <a:rPr lang="ru-RU" sz="900" dirty="0">
                        <a:solidFill>
                          <a:schemeClr val="tx2"/>
                        </a:solidFill>
                        <a:latin typeface="Franklin Gothic Book" panose="020B0503020102020204" pitchFamily="34" charset="0"/>
                        <a:ea typeface="Yu Gothic UI Semibold" panose="020B0700000000000000" pitchFamily="34" charset="-128"/>
                      </a:rPr>
                      <a:t>жизни только после </a:t>
                    </a:r>
                    <a:r>
                      <a:rPr lang="ru-RU" sz="900" dirty="0" smtClean="0">
                        <a:solidFill>
                          <a:schemeClr val="tx2"/>
                        </a:solidFill>
                        <a:latin typeface="Franklin Gothic Book" panose="020B0503020102020204" pitchFamily="34" charset="0"/>
                        <a:ea typeface="Yu Gothic UI Semibold" panose="020B0700000000000000" pitchFamily="34" charset="-128"/>
                      </a:rPr>
                      <a:t>сообщения</a:t>
                    </a:r>
                    <a:br>
                      <a:rPr lang="ru-RU" sz="900" dirty="0" smtClean="0">
                        <a:solidFill>
                          <a:schemeClr val="tx2"/>
                        </a:solidFill>
                        <a:latin typeface="Franklin Gothic Book" panose="020B0503020102020204" pitchFamily="34" charset="0"/>
                        <a:ea typeface="Yu Gothic UI Semibold" panose="020B0700000000000000" pitchFamily="34" charset="-128"/>
                      </a:rPr>
                    </a:br>
                    <a:r>
                      <a:rPr lang="ru-RU" sz="900" dirty="0" smtClean="0">
                        <a:solidFill>
                          <a:schemeClr val="tx2"/>
                        </a:solidFill>
                        <a:latin typeface="Franklin Gothic Book" panose="020B0503020102020204" pitchFamily="34" charset="0"/>
                        <a:ea typeface="Yu Gothic UI Semibold" panose="020B0700000000000000" pitchFamily="34" charset="-128"/>
                      </a:rPr>
                      <a:t>об </a:t>
                    </a:r>
                    <a:r>
                      <a:rPr lang="ru-RU" sz="900" dirty="0">
                        <a:solidFill>
                          <a:schemeClr val="tx2"/>
                        </a:solidFill>
                        <a:latin typeface="Franklin Gothic Book" panose="020B0503020102020204" pitchFamily="34" charset="0"/>
                        <a:ea typeface="Yu Gothic UI Semibold" panose="020B0700000000000000" pitchFamily="34" charset="-128"/>
                      </a:rPr>
                      <a:t>отбое тревоги</a:t>
                    </a:r>
                  </a:p>
                </p:txBody>
              </p:sp>
              <p:sp>
                <p:nvSpPr>
                  <p:cNvPr id="203" name="Блок-схема: узел 202">
                    <a:extLst>
                      <a:ext uri="{FF2B5EF4-FFF2-40B4-BE49-F238E27FC236}">
                        <a16:creationId xmlns="" xmlns:a16="http://schemas.microsoft.com/office/drawing/2014/main" id="{8A988EEE-8940-DA30-23E4-C80515C9AA56}"/>
                      </a:ext>
                    </a:extLst>
                  </p:cNvPr>
                  <p:cNvSpPr/>
                  <p:nvPr/>
                </p:nvSpPr>
                <p:spPr>
                  <a:xfrm>
                    <a:off x="1257653" y="1919135"/>
                    <a:ext cx="330981" cy="330941"/>
                  </a:xfrm>
                  <a:prstGeom prst="flowChartConnector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ru-RU" b="1" dirty="0" smtClean="0"/>
                      <a:t>8</a:t>
                    </a:r>
                    <a:endParaRPr lang="ru-RU" b="1" dirty="0"/>
                  </a:p>
                </p:txBody>
              </p:sp>
            </p:grpSp>
            <p:sp>
              <p:nvSpPr>
                <p:cNvPr id="200" name="TextBox 199">
                  <a:extLst>
                    <a:ext uri="{FF2B5EF4-FFF2-40B4-BE49-F238E27FC236}">
                      <a16:creationId xmlns="" xmlns:a16="http://schemas.microsoft.com/office/drawing/2014/main" id="{D970D3A1-1BAA-30A7-33B8-ADAA86DB6DBA}"/>
                    </a:ext>
                  </a:extLst>
                </p:cNvPr>
                <p:cNvSpPr txBox="1"/>
                <p:nvPr/>
              </p:nvSpPr>
              <p:spPr>
                <a:xfrm>
                  <a:off x="1567529" y="1888569"/>
                  <a:ext cx="1050379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000" dirty="0">
                      <a:solidFill>
                        <a:schemeClr val="accent1"/>
                      </a:solidFill>
                      <a:latin typeface="Franklin Gothic Demi Cond" panose="020B0706030402020204" pitchFamily="34" charset="0"/>
                      <a:ea typeface="Yu Gothic UI Semibold" panose="020B0700000000000000" pitchFamily="34" charset="-128"/>
                    </a:rPr>
                    <a:t>ДОЖДИТЕСЬ ОТБОЯ ТРЕВОГИ</a:t>
                  </a:r>
                </a:p>
              </p:txBody>
            </p:sp>
          </p:grpSp>
          <p:sp>
            <p:nvSpPr>
              <p:cNvPr id="204" name="TextBox 203">
                <a:extLst>
                  <a:ext uri="{FF2B5EF4-FFF2-40B4-BE49-F238E27FC236}">
                    <a16:creationId xmlns="" xmlns:a16="http://schemas.microsoft.com/office/drawing/2014/main" id="{787D3563-B143-E2DE-1E4E-F9809CEB3022}"/>
                  </a:ext>
                </a:extLst>
              </p:cNvPr>
              <p:cNvSpPr txBox="1"/>
              <p:nvPr/>
            </p:nvSpPr>
            <p:spPr>
              <a:xfrm>
                <a:off x="-96912" y="9639824"/>
                <a:ext cx="7051823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100" dirty="0">
                    <a:solidFill>
                      <a:schemeClr val="tx2"/>
                    </a:solidFill>
                    <a:latin typeface="Franklin Gothic Medium Cond" panose="020B0606030402020204" pitchFamily="34" charset="0"/>
                    <a:ea typeface="Yu Gothic UI Semibold" panose="020B0700000000000000" pitchFamily="34" charset="-128"/>
                  </a:rPr>
                  <a:t>Сообщайте в экстренную службу только о реальных опасностях. Линии должны быть свободны для тех, кому нужна помощь.</a:t>
                </a:r>
              </a:p>
            </p:txBody>
          </p:sp>
          <p:pic>
            <p:nvPicPr>
              <p:cNvPr id="206" name="Рисунок 205">
                <a:extLst>
                  <a:ext uri="{FF2B5EF4-FFF2-40B4-BE49-F238E27FC236}">
                    <a16:creationId xmlns="" xmlns:a16="http://schemas.microsoft.com/office/drawing/2014/main" id="{46D49F7D-1724-1D39-1B52-F703E21752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7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7769" t="6472" r="28007"/>
              <a:stretch/>
            </p:blipFill>
            <p:spPr>
              <a:xfrm>
                <a:off x="3596717" y="4391630"/>
                <a:ext cx="543222" cy="866323"/>
              </a:xfrm>
              <a:prstGeom prst="rect">
                <a:avLst/>
              </a:prstGeom>
            </p:spPr>
          </p:pic>
          <p:pic>
            <p:nvPicPr>
              <p:cNvPr id="208" name="Рисунок 207">
                <a:extLst>
                  <a:ext uri="{FF2B5EF4-FFF2-40B4-BE49-F238E27FC236}">
                    <a16:creationId xmlns="" xmlns:a16="http://schemas.microsoft.com/office/drawing/2014/main" id="{F6CF9ABC-E112-6914-D4B6-F271CB442D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 cstate="print">
                <a:extLst>
                  <a:ext uri="{BEBA8EAE-BF5A-486C-A8C5-ECC9F3942E4B}">
                    <a14:imgProps xmlns:a14="http://schemas.microsoft.com/office/drawing/2010/main">
                      <a14:imgLayer r:embed="rId29">
                        <a14:imgEffect>
                          <a14:backgroundRemoval t="10000" b="92800" l="10000" r="90000">
                            <a14:foregroundMark x1="33067" y1="90133" x2="34667" y2="92000"/>
                            <a14:foregroundMark x1="64133" y1="91733" x2="66133" y2="92400"/>
                            <a14:foregroundMark x1="66133" y1="92667" x2="63600" y2="92800"/>
                            <a14:foregroundMark x1="31333" y1="90800" x2="33067" y2="91333"/>
                            <a14:backgroundMark x1="25733" y1="48667" x2="25733" y2="48667"/>
                            <a14:backgroundMark x1="22400" y1="46133" x2="24533" y2="52000"/>
                            <a14:backgroundMark x1="25333" y1="55467" x2="25733" y2="60667"/>
                            <a14:backgroundMark x1="27067" y1="56400" x2="28800" y2="56533"/>
                            <a14:backgroundMark x1="28800" y1="56533" x2="30133" y2="62133"/>
                            <a14:backgroundMark x1="30533" y1="62667" x2="30800" y2="63067"/>
                            <a14:backgroundMark x1="22800" y1="56000" x2="20800" y2="63600"/>
                            <a14:backgroundMark x1="20800" y1="63600" x2="21333" y2="64533"/>
                            <a14:backgroundMark x1="21867" y1="67333" x2="28000" y2="73333"/>
                            <a14:backgroundMark x1="36800" y1="65600" x2="23867" y2="74667"/>
                            <a14:backgroundMark x1="35733" y1="68000" x2="28000" y2="81200"/>
                            <a14:backgroundMark x1="50000" y1="72667" x2="48667" y2="78000"/>
                            <a14:backgroundMark x1="53733" y1="72000" x2="54933" y2="83200"/>
                            <a14:backgroundMark x1="54933" y1="83200" x2="55200" y2="83200"/>
                            <a14:backgroundMark x1="65333" y1="17067" x2="77867" y2="18267"/>
                          </a14:backgroundRemoval>
                        </a14:imgEffect>
                        <a14:imgEffect>
                          <a14:saturation sat="33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4544" t="12798" r="22414" b="5973"/>
              <a:stretch/>
            </p:blipFill>
            <p:spPr>
              <a:xfrm>
                <a:off x="3917197" y="4525439"/>
                <a:ext cx="565730" cy="866364"/>
              </a:xfrm>
              <a:prstGeom prst="rect">
                <a:avLst/>
              </a:prstGeom>
            </p:spPr>
          </p:pic>
          <p:sp>
            <p:nvSpPr>
              <p:cNvPr id="210" name="TextBox 209">
                <a:extLst>
                  <a:ext uri="{FF2B5EF4-FFF2-40B4-BE49-F238E27FC236}">
                    <a16:creationId xmlns="" xmlns:a16="http://schemas.microsoft.com/office/drawing/2014/main" id="{34E37DA0-E17D-A6C9-0DB5-C206B853F483}"/>
                  </a:ext>
                </a:extLst>
              </p:cNvPr>
              <p:cNvSpPr txBox="1"/>
              <p:nvPr/>
            </p:nvSpPr>
            <p:spPr>
              <a:xfrm>
                <a:off x="4966164" y="6667438"/>
                <a:ext cx="1911677" cy="4924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300" dirty="0">
                    <a:solidFill>
                      <a:schemeClr val="accent1"/>
                    </a:solidFill>
                    <a:latin typeface="Franklin Gothic Demi Cond" panose="020B0706030402020204" pitchFamily="34" charset="0"/>
                    <a:ea typeface="Yu Gothic UI Semibold" panose="020B0700000000000000" pitchFamily="34" charset="-128"/>
                  </a:rPr>
                  <a:t>Канал «РСЧС Свердловская область</a:t>
                </a:r>
                <a:r>
                  <a:rPr lang="ru-RU" sz="1300" dirty="0" smtClean="0">
                    <a:solidFill>
                      <a:schemeClr val="accent1"/>
                    </a:solidFill>
                    <a:latin typeface="Franklin Gothic Demi Cond" panose="020B0706030402020204" pitchFamily="34" charset="0"/>
                    <a:ea typeface="Yu Gothic UI Semibold" panose="020B0700000000000000" pitchFamily="34" charset="-128"/>
                  </a:rPr>
                  <a:t>»</a:t>
                </a:r>
                <a:endParaRPr lang="ru-RU" sz="1300" dirty="0">
                  <a:solidFill>
                    <a:schemeClr val="accent1"/>
                  </a:solidFill>
                  <a:latin typeface="Franklin Gothic Demi Cond" panose="020B0706030402020204" pitchFamily="34" charset="0"/>
                  <a:ea typeface="Yu Gothic UI Semibold" panose="020B0700000000000000" pitchFamily="34" charset="-128"/>
                </a:endParaRPr>
              </a:p>
            </p:txBody>
          </p:sp>
          <p:sp>
            <p:nvSpPr>
              <p:cNvPr id="211" name="Прямоугольник 210">
                <a:extLst>
                  <a:ext uri="{FF2B5EF4-FFF2-40B4-BE49-F238E27FC236}">
                    <a16:creationId xmlns="" xmlns:a16="http://schemas.microsoft.com/office/drawing/2014/main" id="{7DDB1D24-5BF8-F233-2200-DA38A3B96386}"/>
                  </a:ext>
                </a:extLst>
              </p:cNvPr>
              <p:cNvSpPr/>
              <p:nvPr/>
            </p:nvSpPr>
            <p:spPr>
              <a:xfrm>
                <a:off x="3572468" y="7140863"/>
                <a:ext cx="1313712" cy="118150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 smtClean="0">
                    <a:solidFill>
                      <a:schemeClr val="bg2">
                        <a:lumMod val="90000"/>
                      </a:schemeClr>
                    </a:solidFill>
                  </a:rPr>
                  <a:t>Место для</a:t>
                </a:r>
                <a:r>
                  <a:rPr lang="en-US" dirty="0" smtClean="0">
                    <a:solidFill>
                      <a:schemeClr val="bg2">
                        <a:lumMod val="90000"/>
                      </a:schemeClr>
                    </a:solidFill>
                  </a:rPr>
                  <a:t/>
                </a:r>
                <a:br>
                  <a:rPr lang="en-US" dirty="0" smtClean="0">
                    <a:solidFill>
                      <a:schemeClr val="bg2">
                        <a:lumMod val="90000"/>
                      </a:schemeClr>
                    </a:solidFill>
                  </a:rPr>
                </a:br>
                <a:r>
                  <a:rPr lang="en-US" dirty="0" smtClean="0">
                    <a:solidFill>
                      <a:schemeClr val="bg2">
                        <a:lumMod val="90000"/>
                      </a:schemeClr>
                    </a:solidFill>
                  </a:rPr>
                  <a:t>QR-</a:t>
                </a:r>
                <a:r>
                  <a:rPr lang="ru-RU" dirty="0" smtClean="0">
                    <a:solidFill>
                      <a:schemeClr val="bg2">
                        <a:lumMod val="90000"/>
                      </a:schemeClr>
                    </a:solidFill>
                  </a:rPr>
                  <a:t>кода</a:t>
                </a:r>
                <a:endParaRPr lang="ru-RU" dirty="0">
                  <a:solidFill>
                    <a:schemeClr val="bg2">
                      <a:lumMod val="90000"/>
                    </a:schemeClr>
                  </a:solidFill>
                </a:endParaRPr>
              </a:p>
            </p:txBody>
          </p:sp>
          <p:sp>
            <p:nvSpPr>
              <p:cNvPr id="212" name="TextBox 211">
                <a:extLst>
                  <a:ext uri="{FF2B5EF4-FFF2-40B4-BE49-F238E27FC236}">
                    <a16:creationId xmlns="" xmlns:a16="http://schemas.microsoft.com/office/drawing/2014/main" id="{C8FDA848-5BB7-D97E-7492-1755BC52D69C}"/>
                  </a:ext>
                </a:extLst>
              </p:cNvPr>
              <p:cNvSpPr txBox="1"/>
              <p:nvPr/>
            </p:nvSpPr>
            <p:spPr>
              <a:xfrm>
                <a:off x="3001952" y="6665765"/>
                <a:ext cx="2425083" cy="4924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300" dirty="0">
                    <a:solidFill>
                      <a:schemeClr val="accent1"/>
                    </a:solidFill>
                    <a:latin typeface="Franklin Gothic Demi Cond" panose="020B0706030402020204" pitchFamily="34" charset="0"/>
                    <a:ea typeface="Yu Gothic UI Semibold" panose="020B0700000000000000" pitchFamily="34" charset="-128"/>
                  </a:rPr>
                  <a:t>Домовой чат </a:t>
                </a:r>
                <a:br>
                  <a:rPr lang="ru-RU" sz="1300" dirty="0">
                    <a:solidFill>
                      <a:schemeClr val="accent1"/>
                    </a:solidFill>
                    <a:latin typeface="Franklin Gothic Demi Cond" panose="020B0706030402020204" pitchFamily="34" charset="0"/>
                    <a:ea typeface="Yu Gothic UI Semibold" panose="020B0700000000000000" pitchFamily="34" charset="-128"/>
                  </a:rPr>
                </a:br>
                <a:r>
                  <a:rPr lang="ru-RU" sz="1300" dirty="0">
                    <a:solidFill>
                      <a:schemeClr val="accent1"/>
                    </a:solidFill>
                    <a:latin typeface="Franklin Gothic Demi Cond" panose="020B0706030402020204" pitchFamily="34" charset="0"/>
                    <a:ea typeface="Yu Gothic UI Semibold" panose="020B0700000000000000" pitchFamily="34" charset="-128"/>
                  </a:rPr>
                  <a:t>вашего дома в </a:t>
                </a:r>
                <a:r>
                  <a:rPr lang="ru-RU" sz="1300" dirty="0" smtClean="0">
                    <a:solidFill>
                      <a:schemeClr val="accent1"/>
                    </a:solidFill>
                    <a:latin typeface="Franklin Gothic Demi Cond" panose="020B0706030402020204" pitchFamily="34" charset="0"/>
                    <a:ea typeface="Yu Gothic UI Semibold" panose="020B0700000000000000" pitchFamily="34" charset="-128"/>
                  </a:rPr>
                  <a:t>МАКС</a:t>
                </a:r>
                <a:endParaRPr lang="ru-RU" sz="1300" dirty="0">
                  <a:solidFill>
                    <a:schemeClr val="accent1"/>
                  </a:solidFill>
                  <a:latin typeface="Franklin Gothic Demi Cond" panose="020B0706030402020204" pitchFamily="34" charset="0"/>
                  <a:ea typeface="Yu Gothic UI Semibold" panose="020B0700000000000000" pitchFamily="34" charset="-128"/>
                </a:endParaRPr>
              </a:p>
            </p:txBody>
          </p:sp>
          <p:sp>
            <p:nvSpPr>
              <p:cNvPr id="215" name="TextBox 214">
                <a:extLst>
                  <a:ext uri="{FF2B5EF4-FFF2-40B4-BE49-F238E27FC236}">
                    <a16:creationId xmlns="" xmlns:a16="http://schemas.microsoft.com/office/drawing/2014/main" id="{A9F48BDE-7ED1-87B0-DC77-D92D7633A4A3}"/>
                  </a:ext>
                </a:extLst>
              </p:cNvPr>
              <p:cNvSpPr txBox="1"/>
              <p:nvPr/>
            </p:nvSpPr>
            <p:spPr>
              <a:xfrm>
                <a:off x="3564700" y="6179271"/>
                <a:ext cx="301001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400" dirty="0">
                    <a:solidFill>
                      <a:srgbClr val="C00000"/>
                    </a:solidFill>
                    <a:latin typeface="Franklin Gothic Demi Cond" panose="020B0706030402020204" pitchFamily="34" charset="0"/>
                    <a:ea typeface="Yu Gothic UI Semibold" panose="020B0700000000000000" pitchFamily="34" charset="-128"/>
                  </a:rPr>
                  <a:t>ПОДПИШИТЕСЬ, ЧТОБЫ БЫТЬ В </a:t>
                </a:r>
                <a:r>
                  <a:rPr lang="ru-RU" sz="1400" dirty="0" smtClean="0">
                    <a:solidFill>
                      <a:srgbClr val="C00000"/>
                    </a:solidFill>
                    <a:latin typeface="Franklin Gothic Demi Cond" panose="020B0706030402020204" pitchFamily="34" charset="0"/>
                    <a:ea typeface="Yu Gothic UI Semibold" panose="020B0700000000000000" pitchFamily="34" charset="-128"/>
                  </a:rPr>
                  <a:t>КУРСЕ</a:t>
                </a:r>
                <a:endParaRPr lang="ru-RU" sz="1400" dirty="0">
                  <a:solidFill>
                    <a:srgbClr val="C00000"/>
                  </a:solidFill>
                  <a:latin typeface="Franklin Gothic Demi Cond" panose="020B0706030402020204" pitchFamily="34" charset="0"/>
                  <a:ea typeface="Yu Gothic UI Semibold" panose="020B0700000000000000" pitchFamily="34" charset="-128"/>
                </a:endParaRPr>
              </a:p>
            </p:txBody>
          </p:sp>
          <p:grpSp>
            <p:nvGrpSpPr>
              <p:cNvPr id="220" name="Группа 219">
                <a:extLst>
                  <a:ext uri="{FF2B5EF4-FFF2-40B4-BE49-F238E27FC236}">
                    <a16:creationId xmlns="" xmlns:a16="http://schemas.microsoft.com/office/drawing/2014/main" id="{388348A9-98CB-7789-0CB1-C4922B2597BF}"/>
                  </a:ext>
                </a:extLst>
              </p:cNvPr>
              <p:cNvGrpSpPr/>
              <p:nvPr/>
            </p:nvGrpSpPr>
            <p:grpSpPr>
              <a:xfrm>
                <a:off x="5217637" y="-115044"/>
                <a:ext cx="1600437" cy="1286699"/>
                <a:chOff x="5335122" y="-127600"/>
                <a:chExt cx="1600437" cy="1286699"/>
              </a:xfrm>
            </p:grpSpPr>
            <p:pic>
              <p:nvPicPr>
                <p:cNvPr id="217" name="Рисунок 216">
                  <a:extLst>
                    <a:ext uri="{FF2B5EF4-FFF2-40B4-BE49-F238E27FC236}">
                      <a16:creationId xmlns="" xmlns:a16="http://schemas.microsoft.com/office/drawing/2014/main" id="{3260C6C0-81CB-B0AE-D2A1-AFAB32065B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duotone>
                    <a:prstClr val="black"/>
                    <a:schemeClr val="accent1">
                      <a:tint val="45000"/>
                      <a:satMod val="400000"/>
                    </a:schemeClr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31">
                          <a14:imgEffect>
                            <a14:backgroundRemoval t="10000" b="90000" l="5811" r="95811">
                              <a14:foregroundMark x1="9189" y1="37297" x2="5811" y2="38649"/>
                              <a14:foregroundMark x1="89189" y1="36757" x2="91486" y2="38108"/>
                              <a14:foregroundMark x1="95135" y1="40000" x2="95811" y2="40135"/>
                              <a14:foregroundMark x1="79324" y1="32162" x2="79324" y2="32162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98391" y="121931"/>
                  <a:ext cx="1037168" cy="1037168"/>
                </a:xfrm>
                <a:prstGeom prst="rect">
                  <a:avLst/>
                </a:prstGeom>
              </p:spPr>
            </p:pic>
            <p:pic>
              <p:nvPicPr>
                <p:cNvPr id="160" name="Рисунок 159">
                  <a:extLst>
                    <a:ext uri="{FF2B5EF4-FFF2-40B4-BE49-F238E27FC236}">
                      <a16:creationId xmlns="" xmlns:a16="http://schemas.microsoft.com/office/drawing/2014/main" id="{114DEF37-246B-9FFF-32BF-21DEC1A2D1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7857736">
                  <a:off x="5335122" y="-127600"/>
                  <a:ext cx="1040305" cy="1040305"/>
                </a:xfrm>
                <a:prstGeom prst="rect">
                  <a:avLst/>
                </a:prstGeom>
              </p:spPr>
            </p:pic>
            <p:grpSp>
              <p:nvGrpSpPr>
                <p:cNvPr id="219" name="Группа 218">
                  <a:extLst>
                    <a:ext uri="{FF2B5EF4-FFF2-40B4-BE49-F238E27FC236}">
                      <a16:creationId xmlns="" xmlns:a16="http://schemas.microsoft.com/office/drawing/2014/main" id="{EC02A99B-CA1E-1D39-17A7-01BC905F7897}"/>
                    </a:ext>
                  </a:extLst>
                </p:cNvPr>
                <p:cNvGrpSpPr/>
                <p:nvPr/>
              </p:nvGrpSpPr>
              <p:grpSpPr>
                <a:xfrm>
                  <a:off x="5775731" y="154614"/>
                  <a:ext cx="759494" cy="692277"/>
                  <a:chOff x="5930860" y="151707"/>
                  <a:chExt cx="680224" cy="635918"/>
                </a:xfrm>
              </p:grpSpPr>
              <p:sp>
                <p:nvSpPr>
                  <p:cNvPr id="163" name="Блок-схема: узел 162">
                    <a:extLst>
                      <a:ext uri="{FF2B5EF4-FFF2-40B4-BE49-F238E27FC236}">
                        <a16:creationId xmlns="" xmlns:a16="http://schemas.microsoft.com/office/drawing/2014/main" id="{878FCFC3-99A6-1D8B-D9C0-710B6DF15D5E}"/>
                      </a:ext>
                    </a:extLst>
                  </p:cNvPr>
                  <p:cNvSpPr/>
                  <p:nvPr/>
                </p:nvSpPr>
                <p:spPr>
                  <a:xfrm>
                    <a:off x="5930860" y="151707"/>
                    <a:ext cx="680224" cy="635918"/>
                  </a:xfrm>
                  <a:prstGeom prst="flowChartConnector">
                    <a:avLst/>
                  </a:prstGeom>
                  <a:noFill/>
                  <a:ln w="38100">
                    <a:solidFill>
                      <a:srgbClr val="C00000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cxnSp>
                <p:nvCxnSpPr>
                  <p:cNvPr id="164" name="Прямая соединительная линия 163">
                    <a:extLst>
                      <a:ext uri="{FF2B5EF4-FFF2-40B4-BE49-F238E27FC236}">
                        <a16:creationId xmlns="" xmlns:a16="http://schemas.microsoft.com/office/drawing/2014/main" id="{1BF40061-9754-F739-9287-512A2426856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6000891" y="256960"/>
                    <a:ext cx="502268" cy="425413"/>
                  </a:xfrm>
                  <a:prstGeom prst="line">
                    <a:avLst/>
                  </a:prstGeom>
                  <a:ln w="38100">
                    <a:solidFill>
                      <a:srgbClr val="C00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222" name="TextBox 221">
                <a:extLst>
                  <a:ext uri="{FF2B5EF4-FFF2-40B4-BE49-F238E27FC236}">
                    <a16:creationId xmlns="" xmlns:a16="http://schemas.microsoft.com/office/drawing/2014/main" id="{EB7ED642-619A-D7B0-4267-816CB8F96F00}"/>
                  </a:ext>
                </a:extLst>
              </p:cNvPr>
              <p:cNvSpPr txBox="1"/>
              <p:nvPr/>
            </p:nvSpPr>
            <p:spPr>
              <a:xfrm>
                <a:off x="231686" y="6175589"/>
                <a:ext cx="332460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400" dirty="0">
                    <a:solidFill>
                      <a:srgbClr val="C00000"/>
                    </a:solidFill>
                    <a:latin typeface="Franklin Gothic Demi Cond" panose="020B0706030402020204" pitchFamily="34" charset="0"/>
                    <a:ea typeface="Yu Gothic UI Semibold" panose="020B0700000000000000" pitchFamily="34" charset="-128"/>
                  </a:rPr>
                  <a:t>ВАЖНО ДЛЯ ЖИТЕЛЕЙ </a:t>
                </a:r>
                <a:r>
                  <a:rPr lang="ru-RU" sz="1400" dirty="0" smtClean="0">
                    <a:solidFill>
                      <a:srgbClr val="C00000"/>
                    </a:solidFill>
                    <a:latin typeface="Franklin Gothic Demi Cond" panose="020B0706030402020204" pitchFamily="34" charset="0"/>
                    <a:ea typeface="Yu Gothic UI Semibold" panose="020B0700000000000000" pitchFamily="34" charset="-128"/>
                  </a:rPr>
                  <a:t>ДОМА </a:t>
                </a:r>
                <a:r>
                  <a:rPr lang="ru-RU" sz="1400" dirty="0">
                    <a:solidFill>
                      <a:srgbClr val="C00000"/>
                    </a:solidFill>
                    <a:latin typeface="Franklin Gothic Demi Cond" panose="020B0706030402020204" pitchFamily="34" charset="0"/>
                    <a:ea typeface="Yu Gothic UI Semibold" panose="020B0700000000000000" pitchFamily="34" charset="-128"/>
                  </a:rPr>
                  <a:t>ПО АДРЕСУ:</a:t>
                </a:r>
              </a:p>
            </p:txBody>
          </p:sp>
        </p:grpSp>
      </p:grpSp>
      <p:sp>
        <p:nvSpPr>
          <p:cNvPr id="107" name="TextBox 106">
            <a:extLst>
              <a:ext uri="{FF2B5EF4-FFF2-40B4-BE49-F238E27FC236}">
                <a16:creationId xmlns="" xmlns:a16="http://schemas.microsoft.com/office/drawing/2014/main" id="{EB7ED642-619A-D7B0-4267-816CB8F96F00}"/>
              </a:ext>
            </a:extLst>
          </p:cNvPr>
          <p:cNvSpPr txBox="1"/>
          <p:nvPr/>
        </p:nvSpPr>
        <p:spPr>
          <a:xfrm>
            <a:off x="258870" y="6388326"/>
            <a:ext cx="2830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400" i="1" dirty="0">
                <a:solidFill>
                  <a:srgbClr val="C00000"/>
                </a:solidFill>
                <a:latin typeface="Franklin Gothic Demi Cond" panose="020B0706030402020204" pitchFamily="34" charset="0"/>
                <a:ea typeface="Yu Gothic UI Semibold" panose="020B0700000000000000" pitchFamily="34" charset="-128"/>
              </a:rPr>
              <a:t>г. Екатеринбург, ул. Малышева, д. </a:t>
            </a:r>
            <a:r>
              <a:rPr lang="ru-RU" sz="1400" i="1" dirty="0" smtClean="0">
                <a:solidFill>
                  <a:srgbClr val="C00000"/>
                </a:solidFill>
                <a:latin typeface="Franklin Gothic Demi Cond" panose="020B0706030402020204" pitchFamily="34" charset="0"/>
                <a:ea typeface="Yu Gothic UI Semibold" panose="020B0700000000000000" pitchFamily="34" charset="-128"/>
              </a:rPr>
              <a:t>101</a:t>
            </a:r>
            <a:endParaRPr lang="ru-RU" sz="1400" dirty="0">
              <a:solidFill>
                <a:srgbClr val="C00000"/>
              </a:solidFill>
              <a:latin typeface="Franklin Gothic Demi Cond" panose="020B0706030402020204" pitchFamily="34" charset="0"/>
              <a:ea typeface="Yu Gothic UI Semibold" panose="020B0700000000000000" pitchFamily="34" charset="-128"/>
            </a:endParaRPr>
          </a:p>
        </p:txBody>
      </p:sp>
      <p:graphicFrame>
        <p:nvGraphicFramePr>
          <p:cNvPr id="225" name="Таблица 224">
            <a:extLst>
              <a:ext uri="{FF2B5EF4-FFF2-40B4-BE49-F238E27FC236}">
                <a16:creationId xmlns="" xmlns:a16="http://schemas.microsoft.com/office/drawing/2014/main" id="{9EA2EF1F-476B-A70C-11A4-B62A64E950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1954101"/>
              </p:ext>
            </p:extLst>
          </p:nvPr>
        </p:nvGraphicFramePr>
        <p:xfrm>
          <a:off x="148464" y="6763870"/>
          <a:ext cx="3132618" cy="18128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32618">
                  <a:extLst>
                    <a:ext uri="{9D8B030D-6E8A-4147-A177-3AD203B41FA5}">
                      <a16:colId xmlns="" xmlns:a16="http://schemas.microsoft.com/office/drawing/2014/main" val="1401746087"/>
                    </a:ext>
                  </a:extLst>
                </a:gridCol>
              </a:tblGrid>
              <a:tr h="251293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kern="1200" dirty="0" smtClean="0">
                          <a:solidFill>
                            <a:srgbClr val="747B8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  <a:cs typeface="+mn-cs"/>
                        </a:rPr>
                        <a:t>Место</a:t>
                      </a:r>
                      <a:r>
                        <a:rPr lang="ru-RU" sz="1200" i="1" kern="1200" baseline="0" dirty="0" smtClean="0">
                          <a:solidFill>
                            <a:srgbClr val="747B8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  <a:cs typeface="+mn-cs"/>
                        </a:rPr>
                        <a:t> для указания информации</a:t>
                      </a:r>
                      <a:endParaRPr lang="ru-RU" sz="1200" i="1" kern="1200" dirty="0">
                        <a:solidFill>
                          <a:srgbClr val="747B82"/>
                        </a:solidFill>
                        <a:latin typeface="Franklin Gothic Book" panose="020B0503020102020204" pitchFamily="34" charset="0"/>
                        <a:ea typeface="Yu Gothic UI Semibold" panose="020B0700000000000000" pitchFamily="34" charset="-128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42403903"/>
                  </a:ext>
                </a:extLst>
              </a:tr>
              <a:tr h="277342">
                <a:tc>
                  <a:txBody>
                    <a:bodyPr/>
                    <a:lstStyle/>
                    <a:p>
                      <a:pPr algn="ctr"/>
                      <a:r>
                        <a:rPr lang="ru-RU" sz="1200" i="1" kern="1200" dirty="0" smtClean="0">
                          <a:solidFill>
                            <a:srgbClr val="747B8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  <a:cs typeface="+mn-cs"/>
                        </a:rPr>
                        <a:t>(Ближайшее </a:t>
                      </a:r>
                      <a:r>
                        <a:rPr lang="ru-RU" sz="1200" i="1" kern="1200" dirty="0">
                          <a:solidFill>
                            <a:srgbClr val="747B8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  <a:cs typeface="+mn-cs"/>
                        </a:rPr>
                        <a:t>укрытие в подвале </a:t>
                      </a:r>
                      <a:r>
                        <a:rPr lang="ru-RU" sz="1200" i="1" kern="1200" dirty="0" smtClean="0">
                          <a:solidFill>
                            <a:srgbClr val="747B8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  <a:cs typeface="+mn-cs"/>
                        </a:rPr>
                        <a:t>дома</a:t>
                      </a:r>
                      <a:endParaRPr lang="ru-RU" sz="1200" i="1" kern="1200" dirty="0">
                        <a:solidFill>
                          <a:srgbClr val="747B82"/>
                        </a:solidFill>
                        <a:latin typeface="Franklin Gothic Book" panose="020B0503020102020204" pitchFamily="34" charset="0"/>
                        <a:ea typeface="Yu Gothic UI Semibold" panose="020B0700000000000000" pitchFamily="34" charset="-128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86110664"/>
                  </a:ext>
                </a:extLst>
              </a:tr>
              <a:tr h="621082">
                <a:tc>
                  <a:txBody>
                    <a:bodyPr/>
                    <a:lstStyle/>
                    <a:p>
                      <a:pPr algn="ctr"/>
                      <a:r>
                        <a:rPr lang="ru-RU" sz="1200" i="1" kern="1200" dirty="0">
                          <a:solidFill>
                            <a:srgbClr val="747B8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  <a:cs typeface="+mn-cs"/>
                        </a:rPr>
                        <a:t>Ключи от подвала хранятся у собственника квартиры № 1 (размещены в сейфе у подвала</a:t>
                      </a:r>
                      <a:r>
                        <a:rPr lang="ru-RU" sz="1200" i="1" kern="1200" dirty="0" smtClean="0">
                          <a:solidFill>
                            <a:srgbClr val="747B8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  <a:cs typeface="+mn-cs"/>
                        </a:rPr>
                        <a:t>)</a:t>
                      </a:r>
                      <a:endParaRPr lang="ru-RU" sz="1200" i="1" kern="1200" dirty="0">
                        <a:solidFill>
                          <a:srgbClr val="747B82"/>
                        </a:solidFill>
                        <a:latin typeface="Franklin Gothic Book" panose="020B0503020102020204" pitchFamily="34" charset="0"/>
                        <a:ea typeface="Yu Gothic UI Semibold" panose="020B0700000000000000" pitchFamily="34" charset="-128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78012737"/>
                  </a:ext>
                </a:extLst>
              </a:tr>
              <a:tr h="621082">
                <a:tc>
                  <a:txBody>
                    <a:bodyPr/>
                    <a:lstStyle/>
                    <a:p>
                      <a:pPr algn="ctr"/>
                      <a:r>
                        <a:rPr lang="ru-RU" sz="1200" i="1" kern="1200" dirty="0">
                          <a:solidFill>
                            <a:srgbClr val="747B8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  <a:cs typeface="+mn-cs"/>
                        </a:rPr>
                        <a:t>Код от сейфа будет направлен незамедлительно в домовой чат в  </a:t>
                      </a:r>
                      <a:r>
                        <a:rPr lang="ru-RU" sz="1200" i="1" kern="1200" dirty="0" smtClean="0">
                          <a:solidFill>
                            <a:srgbClr val="747B8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  <a:cs typeface="+mn-cs"/>
                        </a:rPr>
                        <a:t>МАКС)</a:t>
                      </a:r>
                      <a:endParaRPr lang="ru-RU" sz="1200" i="1" kern="1200" dirty="0">
                        <a:solidFill>
                          <a:srgbClr val="747B82"/>
                        </a:solidFill>
                        <a:latin typeface="Franklin Gothic Book" panose="020B0503020102020204" pitchFamily="34" charset="0"/>
                        <a:ea typeface="Yu Gothic UI Semibold" panose="020B0700000000000000" pitchFamily="34" charset="-128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34237952"/>
                  </a:ext>
                </a:extLst>
              </a:tr>
            </a:tbl>
          </a:graphicData>
        </a:graphic>
      </p:graphicFrame>
      <p:sp>
        <p:nvSpPr>
          <p:cNvPr id="125" name="Прямоугольник: скругленные углы 44">
            <a:extLst>
              <a:ext uri="{FF2B5EF4-FFF2-40B4-BE49-F238E27FC236}">
                <a16:creationId xmlns="" xmlns:a16="http://schemas.microsoft.com/office/drawing/2014/main" id="{19FEB5D8-ACF2-FF1C-AAF6-3EE04986C321}"/>
              </a:ext>
            </a:extLst>
          </p:cNvPr>
          <p:cNvSpPr/>
          <p:nvPr/>
        </p:nvSpPr>
        <p:spPr>
          <a:xfrm>
            <a:off x="207459" y="1784503"/>
            <a:ext cx="1620000" cy="2160000"/>
          </a:xfrm>
          <a:prstGeom prst="roundRect">
            <a:avLst/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Блок-схема: узел 125">
            <a:extLst>
              <a:ext uri="{FF2B5EF4-FFF2-40B4-BE49-F238E27FC236}">
                <a16:creationId xmlns="" xmlns:a16="http://schemas.microsoft.com/office/drawing/2014/main" id="{1FB5119E-5FE4-F16C-32F8-827869C4D53D}"/>
              </a:ext>
            </a:extLst>
          </p:cNvPr>
          <p:cNvSpPr/>
          <p:nvPr/>
        </p:nvSpPr>
        <p:spPr>
          <a:xfrm>
            <a:off x="304454" y="1844394"/>
            <a:ext cx="330981" cy="330941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</a:t>
            </a:r>
            <a:endParaRPr lang="ru-RU" b="1" dirty="0"/>
          </a:p>
        </p:txBody>
      </p:sp>
      <p:sp>
        <p:nvSpPr>
          <p:cNvPr id="127" name="TextBox 126">
            <a:extLst>
              <a:ext uri="{FF2B5EF4-FFF2-40B4-BE49-F238E27FC236}">
                <a16:creationId xmlns="" xmlns:a16="http://schemas.microsoft.com/office/drawing/2014/main" id="{C3849081-F2AF-6FC6-81DB-C875BB4911C5}"/>
              </a:ext>
            </a:extLst>
          </p:cNvPr>
          <p:cNvSpPr txBox="1"/>
          <p:nvPr/>
        </p:nvSpPr>
        <p:spPr>
          <a:xfrm>
            <a:off x="611629" y="1810681"/>
            <a:ext cx="10618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accent1"/>
                </a:solidFill>
                <a:latin typeface="Franklin Gothic Demi Cond" panose="020B0706030402020204" pitchFamily="34" charset="0"/>
                <a:ea typeface="Yu Gothic UI Semibold" panose="020B0700000000000000" pitchFamily="34" charset="-128"/>
              </a:rPr>
              <a:t>ИЗУЧИТЕ ИНСТРУКЦИИ</a:t>
            </a:r>
            <a:endParaRPr lang="ru-RU" sz="1000" dirty="0">
              <a:solidFill>
                <a:schemeClr val="accent1"/>
              </a:solidFill>
              <a:latin typeface="Franklin Gothic Medium Cond" panose="020B0606030402020204" pitchFamily="34" charset="0"/>
              <a:ea typeface="Yu Gothic UI Semibold" panose="020B0700000000000000" pitchFamily="34" charset="-128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="" xmlns:a16="http://schemas.microsoft.com/office/drawing/2014/main" id="{36EBC446-57A2-4305-F52D-7CC8CA40BFAA}"/>
              </a:ext>
            </a:extLst>
          </p:cNvPr>
          <p:cNvSpPr txBox="1"/>
          <p:nvPr/>
        </p:nvSpPr>
        <p:spPr>
          <a:xfrm>
            <a:off x="255863" y="3190018"/>
            <a:ext cx="157855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>
                <a:solidFill>
                  <a:schemeClr val="tx2"/>
                </a:solidFill>
                <a:latin typeface="Franklin Gothic Book" panose="020B0503020102020204" pitchFamily="34" charset="0"/>
                <a:ea typeface="Yu Gothic UI Semibold" panose="020B0700000000000000" pitchFamily="34" charset="-128"/>
              </a:rPr>
              <a:t>Ознакомьтесь</a:t>
            </a:r>
            <a:br>
              <a:rPr lang="ru-RU" sz="900" dirty="0" smtClean="0">
                <a:solidFill>
                  <a:schemeClr val="tx2"/>
                </a:solidFill>
                <a:latin typeface="Franklin Gothic Book" panose="020B0503020102020204" pitchFamily="34" charset="0"/>
                <a:ea typeface="Yu Gothic UI Semibold" panose="020B0700000000000000" pitchFamily="34" charset="-128"/>
              </a:rPr>
            </a:br>
            <a:r>
              <a:rPr lang="ru-RU" sz="900" dirty="0" smtClean="0">
                <a:solidFill>
                  <a:schemeClr val="tx2"/>
                </a:solidFill>
                <a:latin typeface="Franklin Gothic Book" panose="020B0503020102020204" pitchFamily="34" charset="0"/>
                <a:ea typeface="Yu Gothic UI Semibold" panose="020B0700000000000000" pitchFamily="34" charset="-128"/>
              </a:rPr>
              <a:t>с инструкциями, подготовленными МЧС, чтобы быть готовыми</a:t>
            </a:r>
            <a:br>
              <a:rPr lang="ru-RU" sz="900" dirty="0" smtClean="0">
                <a:solidFill>
                  <a:schemeClr val="tx2"/>
                </a:solidFill>
                <a:latin typeface="Franklin Gothic Book" panose="020B0503020102020204" pitchFamily="34" charset="0"/>
                <a:ea typeface="Yu Gothic UI Semibold" panose="020B0700000000000000" pitchFamily="34" charset="-128"/>
              </a:rPr>
            </a:br>
            <a:r>
              <a:rPr lang="ru-RU" sz="900" dirty="0" smtClean="0">
                <a:solidFill>
                  <a:schemeClr val="tx2"/>
                </a:solidFill>
                <a:latin typeface="Franklin Gothic Book" panose="020B0503020102020204" pitchFamily="34" charset="0"/>
                <a:ea typeface="Yu Gothic UI Semibold" panose="020B0700000000000000" pitchFamily="34" charset="-128"/>
              </a:rPr>
              <a:t>к опасной ситуации</a:t>
            </a:r>
            <a:endParaRPr lang="ru-RU" sz="900" b="1" dirty="0">
              <a:solidFill>
                <a:schemeClr val="tx2"/>
              </a:solidFill>
              <a:latin typeface="Franklin Gothic Book" panose="020B0503020102020204" pitchFamily="34" charset="0"/>
              <a:ea typeface="Yu Gothic UI Semibold" panose="020B0700000000000000" pitchFamily="34" charset="-128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515468" y="2222345"/>
            <a:ext cx="1017126" cy="100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784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Группа 29"/>
          <p:cNvGrpSpPr/>
          <p:nvPr/>
        </p:nvGrpSpPr>
        <p:grpSpPr>
          <a:xfrm>
            <a:off x="-96912" y="-115044"/>
            <a:ext cx="7597161" cy="10016476"/>
            <a:chOff x="-96912" y="-115044"/>
            <a:chExt cx="7597161" cy="10016476"/>
          </a:xfrm>
        </p:grpSpPr>
        <p:grpSp>
          <p:nvGrpSpPr>
            <p:cNvPr id="33" name="Группа 32"/>
            <p:cNvGrpSpPr/>
            <p:nvPr/>
          </p:nvGrpSpPr>
          <p:grpSpPr>
            <a:xfrm>
              <a:off x="-96912" y="-115044"/>
              <a:ext cx="7597161" cy="10016476"/>
              <a:chOff x="-96912" y="-115044"/>
              <a:chExt cx="7597161" cy="10016476"/>
            </a:xfrm>
          </p:grpSpPr>
          <p:sp>
            <p:nvSpPr>
              <p:cNvPr id="29" name="Прямоугольник 28"/>
              <p:cNvSpPr/>
              <p:nvPr/>
            </p:nvSpPr>
            <p:spPr>
              <a:xfrm>
                <a:off x="-7922" y="6329791"/>
                <a:ext cx="6875447" cy="2026908"/>
              </a:xfrm>
              <a:prstGeom prst="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13" name="Группа 12"/>
              <p:cNvGrpSpPr/>
              <p:nvPr/>
            </p:nvGrpSpPr>
            <p:grpSpPr>
              <a:xfrm>
                <a:off x="-96912" y="-115044"/>
                <a:ext cx="7597161" cy="10016476"/>
                <a:chOff x="-96912" y="-115044"/>
                <a:chExt cx="7597161" cy="10016478"/>
              </a:xfrm>
            </p:grpSpPr>
            <p:grpSp>
              <p:nvGrpSpPr>
                <p:cNvPr id="11" name="Группа 10"/>
                <p:cNvGrpSpPr/>
                <p:nvPr/>
              </p:nvGrpSpPr>
              <p:grpSpPr>
                <a:xfrm>
                  <a:off x="-96912" y="-115044"/>
                  <a:ext cx="7597161" cy="10016478"/>
                  <a:chOff x="-96912" y="-115044"/>
                  <a:chExt cx="7597161" cy="10016478"/>
                </a:xfrm>
              </p:grpSpPr>
              <p:pic>
                <p:nvPicPr>
                  <p:cNvPr id="25" name="Рисунок 24">
                    <a:extLst>
                      <a:ext uri="{FF2B5EF4-FFF2-40B4-BE49-F238E27FC236}">
                        <a16:creationId xmlns="" xmlns:a16="http://schemas.microsoft.com/office/drawing/2014/main" id="{C2491445-5068-9264-4441-832C801B5F8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>
                    <a:duotone>
                      <a:schemeClr val="accent1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ackgroundRemoval t="56826" b="94369" l="21705" r="77273">
                                <a14:foregroundMark x1="24432" y1="78328" x2="23977" y2="91638"/>
                                <a14:foregroundMark x1="24432" y1="91638" x2="25114" y2="91297"/>
                                <a14:foregroundMark x1="21818" y1="84130" x2="21818" y2="87031"/>
                                <a14:foregroundMark x1="30455" y1="93003" x2="36477" y2="92833"/>
                                <a14:foregroundMark x1="36477" y1="92833" x2="73864" y2="93686"/>
                                <a14:foregroundMark x1="76932" y1="94369" x2="77273" y2="94027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 l="19308" t="52522" r="18871" b="3296"/>
                  <a:stretch/>
                </p:blipFill>
                <p:spPr>
                  <a:xfrm>
                    <a:off x="4432917" y="111776"/>
                    <a:ext cx="2373224" cy="946465"/>
                  </a:xfrm>
                  <a:prstGeom prst="rect">
                    <a:avLst/>
                  </a:prstGeom>
                </p:spPr>
              </p:pic>
              <p:sp>
                <p:nvSpPr>
                  <p:cNvPr id="87" name="Прямоугольник 86">
                    <a:extLst>
                      <a:ext uri="{FF2B5EF4-FFF2-40B4-BE49-F238E27FC236}">
                        <a16:creationId xmlns="" xmlns:a16="http://schemas.microsoft.com/office/drawing/2014/main" id="{C1A223B7-05AA-E734-6960-4F7E8C6C9084}"/>
                      </a:ext>
                    </a:extLst>
                  </p:cNvPr>
                  <p:cNvSpPr/>
                  <p:nvPr/>
                </p:nvSpPr>
                <p:spPr>
                  <a:xfrm>
                    <a:off x="-17447" y="9011103"/>
                    <a:ext cx="6895288" cy="608023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6" name="Прямоугольник 25">
                    <a:extLst>
                      <a:ext uri="{FF2B5EF4-FFF2-40B4-BE49-F238E27FC236}">
                        <a16:creationId xmlns="" xmlns:a16="http://schemas.microsoft.com/office/drawing/2014/main" id="{4C5D2091-E8E9-B55E-DA90-5995F3A8EEB9}"/>
                      </a:ext>
                    </a:extLst>
                  </p:cNvPr>
                  <p:cNvSpPr/>
                  <p:nvPr/>
                </p:nvSpPr>
                <p:spPr>
                  <a:xfrm>
                    <a:off x="0" y="999762"/>
                    <a:ext cx="6883657" cy="608023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pic>
                <p:nvPicPr>
                  <p:cNvPr id="22" name="Рисунок 21">
                    <a:extLst>
                      <a:ext uri="{FF2B5EF4-FFF2-40B4-BE49-F238E27FC236}">
                        <a16:creationId xmlns="" xmlns:a16="http://schemas.microsoft.com/office/drawing/2014/main" id="{868FE83C-B2F3-972B-55CE-FCBB66EB4CE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backgroundRemoval t="9792" b="89940" l="4455" r="93839">
                                <a14:foregroundMark x1="7583" y1="33132" x2="16209" y2="31187"/>
                                <a14:foregroundMark x1="13175" y1="30584" x2="14692" y2="28370"/>
                                <a14:foregroundMark x1="8626" y1="33870" x2="10521" y2="36217"/>
                                <a14:foregroundMark x1="29763" y1="28102" x2="44834" y2="37223"/>
                                <a14:foregroundMark x1="53365" y1="27565" x2="67204" y2="35144"/>
                                <a14:foregroundMark x1="67204" y1="35144" x2="69005" y2="37156"/>
                                <a14:foregroundMark x1="78957" y1="28303" x2="93460" y2="36821"/>
                                <a14:foregroundMark x1="93460" y1="36821" x2="93839" y2="37357"/>
                                <a14:foregroundMark x1="7962" y1="63783" x2="7583" y2="55131"/>
                                <a14:foregroundMark x1="7583" y1="55131" x2="19242" y2="54795"/>
                                <a14:foregroundMark x1="19242" y1="54795" x2="18863" y2="62240"/>
                                <a14:foregroundMark x1="18863" y1="62240" x2="11564" y2="59356"/>
                                <a14:foregroundMark x1="20379" y1="63447" x2="20095" y2="54460"/>
                                <a14:foregroundMark x1="7583" y1="53655" x2="19431" y2="53924"/>
                                <a14:foregroundMark x1="19431" y1="53924" x2="19810" y2="53924"/>
                                <a14:foregroundMark x1="30237" y1="55801" x2="30711" y2="61033"/>
                                <a14:foregroundMark x1="37251" y1="55801" x2="38199" y2="59826"/>
                                <a14:foregroundMark x1="36114" y1="55332" x2="35640" y2="59088"/>
                                <a14:foregroundMark x1="35450" y1="55064" x2="39336" y2="54997"/>
                                <a14:foregroundMark x1="42844" y1="57746" x2="45118" y2="54259"/>
                                <a14:foregroundMark x1="42844" y1="59691" x2="42844" y2="60496"/>
                                <a14:foregroundMark x1="60758" y1="55533" x2="65782" y2="62777"/>
                                <a14:foregroundMark x1="65782" y1="62777" x2="65782" y2="62844"/>
                                <a14:foregroundMark x1="85403" y1="54259" x2="88152" y2="62777"/>
                                <a14:foregroundMark x1="84929" y1="62978" x2="85118" y2="59356"/>
                                <a14:foregroundMark x1="12607" y1="53253" x2="15757" y2="53483"/>
                                <a14:foregroundMark x1="52417" y1="37492" x2="52133" y2="28169"/>
                                <a14:foregroundMark x1="54408" y1="27565" x2="66445" y2="27767"/>
                                <a14:foregroundMark x1="64929" y1="27230" x2="54218" y2="27565"/>
                                <a14:foregroundMark x1="39147" y1="85513" x2="37441" y2="86452"/>
                                <a14:foregroundMark x1="37062" y1="82897" x2="38483" y2="82227"/>
                                <a14:foregroundMark x1="36303" y1="78068" x2="38863" y2="78270"/>
                                <a14:foregroundMark x1="38673" y1="77197" x2="38673" y2="77197"/>
                                <a14:foregroundMark x1="36493" y1="77465" x2="36493" y2="77465"/>
                                <a14:foregroundMark x1="78673" y1="78940" x2="78768" y2="81154"/>
                                <a14:foregroundMark x1="81611" y1="79611" x2="81896" y2="81623"/>
                                <a14:foregroundMark x1="86033" y1="82093" x2="86635" y2="82830"/>
                                <a14:foregroundMark x1="85225" y1="81103" x2="86033" y2="82093"/>
                                <a14:foregroundMark x1="71280" y1="85111" x2="71280" y2="85513"/>
                                <a14:foregroundMark x1="74597" y1="84977" x2="74597" y2="84977"/>
                                <a14:foregroundMark x1="74123" y1="85580" x2="74123" y2="85580"/>
                                <a14:foregroundMark x1="75071" y1="85714" x2="75071" y2="85714"/>
                                <a14:foregroundMark x1="7109" y1="24748" x2="7109" y2="24748"/>
                                <a14:foregroundMark x1="29858" y1="24413" x2="29858" y2="24413"/>
                                <a14:foregroundMark x1="53934" y1="24480" x2="53934" y2="24480"/>
                                <a14:foregroundMark x1="78294" y1="24614" x2="78294" y2="24614"/>
                                <a14:foregroundMark x1="6351" y1="50704" x2="6351" y2="50704"/>
                                <a14:foregroundMark x1="29289" y1="50503" x2="29289" y2="50503"/>
                                <a14:foregroundMark x1="53839" y1="51040" x2="53839" y2="51040"/>
                                <a14:foregroundMark x1="77536" y1="50771" x2="77536" y2="50771"/>
                                <a14:foregroundMark x1="4929" y1="14554" x2="8436" y2="16767"/>
                                <a14:backgroundMark x1="12986" y1="35077" x2="12796" y2="36217"/>
                                <a14:backgroundMark x1="20284" y1="36888" x2="20284" y2="37290"/>
                                <a14:backgroundMark x1="6256" y1="39370" x2="22938" y2="40309"/>
                                <a14:backgroundMark x1="12417" y1="52180" x2="18009" y2="52046"/>
                                <a14:backgroundMark x1="34028" y1="60228" x2="34597" y2="56405"/>
                                <a14:backgroundMark x1="44076" y1="56740" x2="45118" y2="57277"/>
                                <a14:backgroundMark x1="60664" y1="53924" x2="61137" y2="53991"/>
                                <a14:backgroundMark x1="55355" y1="56673" x2="54976" y2="58484"/>
                                <a14:backgroundMark x1="17536" y1="52448" x2="14787" y2="52381"/>
                                <a14:backgroundMark x1="5592" y1="35077" x2="8341" y2="39437"/>
                                <a14:backgroundMark x1="14028" y1="36620" x2="14882" y2="38967"/>
                                <a14:backgroundMark x1="21232" y1="37492" x2="21801" y2="39034"/>
                                <a14:backgroundMark x1="22938" y1="36955" x2="18009" y2="38498"/>
                                <a14:backgroundMark x1="16493" y1="38565" x2="19147" y2="38498"/>
                                <a14:backgroundMark x1="21991" y1="36284" x2="22559" y2="38229"/>
                                <a14:backgroundMark x1="22370" y1="35345" x2="21896" y2="38229"/>
                                <a14:backgroundMark x1="12322" y1="35748" x2="14882" y2="36486"/>
                                <a14:backgroundMark x1="13460" y1="38699" x2="11469" y2="38431"/>
                                <a14:backgroundMark x1="9100" y1="37827" x2="9858" y2="38364"/>
                                <a14:backgroundMark x1="5118" y1="36754" x2="4645" y2="36955"/>
                                <a14:backgroundMark x1="57441" y1="26090" x2="69100" y2="25889"/>
                                <a14:backgroundMark x1="69100" y1="25889" x2="69384" y2="25755"/>
                                <a14:backgroundMark x1="85687" y1="80282" x2="84834" y2="80885"/>
                                <a14:backgroundMark x1="85877" y1="82093" x2="85877" y2="82093"/>
                                <a14:backgroundMark x1="85972" y1="82025" x2="86445" y2="81958"/>
                                <a14:backgroundMark x1="85972" y1="82093" x2="86351" y2="82160"/>
                                <a14:backgroundMark x1="85972" y1="81958" x2="85972" y2="81958"/>
                                <a14:backgroundMark x1="85687" y1="81824" x2="85687" y2="81824"/>
                                <a14:backgroundMark x1="85782" y1="81824" x2="85782" y2="81824"/>
                                <a14:backgroundMark x1="85782" y1="81891" x2="85782" y2="81891"/>
                                <a14:backgroundMark x1="85687" y1="82025" x2="85687" y2="82025"/>
                                <a14:backgroundMark x1="85877" y1="82025" x2="85877" y2="82025"/>
                                <a14:backgroundMark x1="85782" y1="82025" x2="85782" y2="82025"/>
                                <a14:backgroundMark x1="86256" y1="82294" x2="86256" y2="82294"/>
                                <a14:backgroundMark x1="86066" y1="82294" x2="86066" y2="82294"/>
                                <a14:backgroundMark x1="74028" y1="85178" x2="74597" y2="85446"/>
                                <a14:backgroundMark x1="2370" y1="14085" x2="2654" y2="17036"/>
                                <a14:backgroundMark x1="11848" y1="14085" x2="13270" y2="18377"/>
                                <a14:backgroundMark x1="15829" y1="14420" x2="17062" y2="18377"/>
                                <a14:backgroundMark x1="18389" y1="14085" x2="18957" y2="18578"/>
                                <a14:backgroundMark x1="14787" y1="14085" x2="20664" y2="15023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 l="2521" t="12967" r="87625" b="81528"/>
                  <a:stretch/>
                </p:blipFill>
                <p:spPr>
                  <a:xfrm>
                    <a:off x="16897" y="1047766"/>
                    <a:ext cx="648549" cy="512013"/>
                  </a:xfrm>
                  <a:prstGeom prst="rect">
                    <a:avLst/>
                  </a:prstGeom>
                </p:spPr>
              </p:pic>
              <p:sp>
                <p:nvSpPr>
                  <p:cNvPr id="35" name="TextBox 34">
                    <a:extLst>
                      <a:ext uri="{FF2B5EF4-FFF2-40B4-BE49-F238E27FC236}">
                        <a16:creationId xmlns="" xmlns:a16="http://schemas.microsoft.com/office/drawing/2014/main" id="{D6FBF634-C8C7-D7E4-E3F0-75E2385A75C9}"/>
                      </a:ext>
                    </a:extLst>
                  </p:cNvPr>
                  <p:cNvSpPr txBox="1"/>
                  <p:nvPr/>
                </p:nvSpPr>
                <p:spPr>
                  <a:xfrm>
                    <a:off x="16897" y="169666"/>
                    <a:ext cx="7051824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ru-RU" sz="2800" b="1" dirty="0">
                        <a:solidFill>
                          <a:schemeClr val="accent1"/>
                        </a:solidFill>
                        <a:latin typeface="Franklin Gothic Medium" panose="020B0603020102020204" pitchFamily="34" charset="0"/>
                      </a:rPr>
                      <a:t>ВОЗДУШНАЯ ОПАСНОСТЬ</a:t>
                    </a:r>
                  </a:p>
                </p:txBody>
              </p:sp>
              <p:sp>
                <p:nvSpPr>
                  <p:cNvPr id="37" name="TextBox 36">
                    <a:extLst>
                      <a:ext uri="{FF2B5EF4-FFF2-40B4-BE49-F238E27FC236}">
                        <a16:creationId xmlns="" xmlns:a16="http://schemas.microsoft.com/office/drawing/2014/main" id="{FB6DE5A9-98F2-BBAF-071E-9E92573CEB47}"/>
                      </a:ext>
                    </a:extLst>
                  </p:cNvPr>
                  <p:cNvSpPr txBox="1"/>
                  <p:nvPr/>
                </p:nvSpPr>
                <p:spPr>
                  <a:xfrm>
                    <a:off x="512293" y="1051035"/>
                    <a:ext cx="3246280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ru-RU" sz="1300" dirty="0">
                        <a:solidFill>
                          <a:schemeClr val="bg1"/>
                        </a:solidFill>
                        <a:latin typeface="Franklin Gothic Demi Cond" panose="020B0706030402020204" pitchFamily="34" charset="0"/>
                        <a:ea typeface="Yu Gothic UI Semibold" panose="020B0700000000000000" pitchFamily="34" charset="-128"/>
                      </a:rPr>
                      <a:t>СИГНАЛ «ВНИМАНИЕ ВСЕМ!» −</a:t>
                    </a:r>
                  </a:p>
                  <a:p>
                    <a:r>
                      <a:rPr lang="ru-RU" sz="1300" dirty="0">
                        <a:solidFill>
                          <a:schemeClr val="bg1"/>
                        </a:solidFill>
                        <a:latin typeface="Franklin Gothic Medium Cond" panose="020B0606030402020204" pitchFamily="34" charset="0"/>
                        <a:ea typeface="Yu Gothic UI Semibold" panose="020B0700000000000000" pitchFamily="34" charset="-128"/>
                      </a:rPr>
                      <a:t>это предупредительный сигнал об опасности</a:t>
                    </a:r>
                  </a:p>
                </p:txBody>
              </p:sp>
              <p:sp>
                <p:nvSpPr>
                  <p:cNvPr id="38" name="TextBox 37">
                    <a:extLst>
                      <a:ext uri="{FF2B5EF4-FFF2-40B4-BE49-F238E27FC236}">
                        <a16:creationId xmlns="" xmlns:a16="http://schemas.microsoft.com/office/drawing/2014/main" id="{0610B11B-3AAF-3707-2976-E66C38832503}"/>
                      </a:ext>
                    </a:extLst>
                  </p:cNvPr>
                  <p:cNvSpPr txBox="1"/>
                  <p:nvPr/>
                </p:nvSpPr>
                <p:spPr>
                  <a:xfrm>
                    <a:off x="4253969" y="1051872"/>
                    <a:ext cx="3246280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ru-RU" sz="1300" dirty="0">
                        <a:solidFill>
                          <a:schemeClr val="bg1"/>
                        </a:solidFill>
                        <a:latin typeface="Franklin Gothic Medium Cond" panose="020B0606030402020204" pitchFamily="34" charset="0"/>
                        <a:ea typeface="Yu Gothic UI Semibold" panose="020B0700000000000000" pitchFamily="34" charset="-128"/>
                      </a:rPr>
                      <a:t>Услышав сирену или звуковой сигнал, </a:t>
                    </a:r>
                  </a:p>
                  <a:p>
                    <a:r>
                      <a:rPr lang="ru-RU" sz="1300" dirty="0">
                        <a:solidFill>
                          <a:schemeClr val="bg1"/>
                        </a:solidFill>
                        <a:latin typeface="Franklin Gothic Medium Cond" panose="020B0606030402020204" pitchFamily="34" charset="0"/>
                        <a:ea typeface="Yu Gothic UI Semibold" panose="020B0700000000000000" pitchFamily="34" charset="-128"/>
                      </a:rPr>
                      <a:t>ДЕЙСТВУЙТЕ БЕЗ ПАНИКИ!</a:t>
                    </a:r>
                  </a:p>
                </p:txBody>
              </p:sp>
              <p:sp>
                <p:nvSpPr>
                  <p:cNvPr id="41" name="Блок-схема: узел 40">
                    <a:extLst>
                      <a:ext uri="{FF2B5EF4-FFF2-40B4-BE49-F238E27FC236}">
                        <a16:creationId xmlns="" xmlns:a16="http://schemas.microsoft.com/office/drawing/2014/main" id="{67F74DDD-866B-5167-58AC-0D3AE1FC516A}"/>
                      </a:ext>
                    </a:extLst>
                  </p:cNvPr>
                  <p:cNvSpPr/>
                  <p:nvPr/>
                </p:nvSpPr>
                <p:spPr>
                  <a:xfrm>
                    <a:off x="3869044" y="1109023"/>
                    <a:ext cx="333023" cy="360029"/>
                  </a:xfrm>
                  <a:prstGeom prst="flowChartConnector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pic>
                <p:nvPicPr>
                  <p:cNvPr id="40" name="Рисунок 39">
                    <a:extLst>
                      <a:ext uri="{FF2B5EF4-FFF2-40B4-BE49-F238E27FC236}">
                        <a16:creationId xmlns="" xmlns:a16="http://schemas.microsoft.com/office/drawing/2014/main" id="{E7E78C27-D06B-E8A6-70D8-EBD73BBE438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7">
                            <a14:imgEffect>
                              <a14:saturation sat="66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816593" y="1073778"/>
                    <a:ext cx="446959" cy="446959"/>
                  </a:xfrm>
                  <a:prstGeom prst="rect">
                    <a:avLst/>
                  </a:prstGeom>
                </p:spPr>
              </p:pic>
              <p:pic>
                <p:nvPicPr>
                  <p:cNvPr id="43" name="Рисунок 42">
                    <a:extLst>
                      <a:ext uri="{FF2B5EF4-FFF2-40B4-BE49-F238E27FC236}">
                        <a16:creationId xmlns="" xmlns:a16="http://schemas.microsoft.com/office/drawing/2014/main" id="{1FB3EB03-94F2-0AA4-0C17-0399E7B822E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9">
                            <a14:imgEffect>
                              <a14:saturation sat="66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16338" y="9094444"/>
                    <a:ext cx="472381" cy="472381"/>
                  </a:xfrm>
                  <a:prstGeom prst="rect">
                    <a:avLst/>
                  </a:prstGeom>
                </p:spPr>
              </p:pic>
              <p:sp>
                <p:nvSpPr>
                  <p:cNvPr id="44" name="TextBox 43">
                    <a:extLst>
                      <a:ext uri="{FF2B5EF4-FFF2-40B4-BE49-F238E27FC236}">
                        <a16:creationId xmlns="" xmlns:a16="http://schemas.microsoft.com/office/drawing/2014/main" id="{E3CD345C-D8F3-5726-962F-A4816DB15583}"/>
                      </a:ext>
                    </a:extLst>
                  </p:cNvPr>
                  <p:cNvSpPr txBox="1"/>
                  <p:nvPr/>
                </p:nvSpPr>
                <p:spPr>
                  <a:xfrm>
                    <a:off x="776030" y="9034723"/>
                    <a:ext cx="2864277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ru-RU" sz="1400" dirty="0">
                        <a:solidFill>
                          <a:schemeClr val="bg1"/>
                        </a:solidFill>
                        <a:latin typeface="Franklin Gothic Medium Cond" panose="020B0606030402020204" pitchFamily="34" charset="0"/>
                        <a:ea typeface="Yu Gothic UI Semibold" panose="020B0700000000000000" pitchFamily="34" charset="-128"/>
                      </a:rPr>
                      <a:t>Не снимайте и не выкладывайте работу ПВО и последствия атак</a:t>
                    </a:r>
                  </a:p>
                </p:txBody>
              </p:sp>
              <p:pic>
                <p:nvPicPr>
                  <p:cNvPr id="90" name="Рисунок 89">
                    <a:extLst>
                      <a:ext uri="{FF2B5EF4-FFF2-40B4-BE49-F238E27FC236}">
                        <a16:creationId xmlns="" xmlns:a16="http://schemas.microsoft.com/office/drawing/2014/main" id="{A585D1C8-6B6C-7FCA-3738-4AA6773B0F6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0" cstate="print">
                    <a:duotone>
                      <a:schemeClr val="bg2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11">
                            <a14:imgEffect>
                              <a14:saturation sat="33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572468" y="9073151"/>
                    <a:ext cx="523220" cy="523220"/>
                  </a:xfrm>
                  <a:prstGeom prst="rect">
                    <a:avLst/>
                  </a:prstGeom>
                </p:spPr>
              </p:pic>
              <p:sp>
                <p:nvSpPr>
                  <p:cNvPr id="91" name="TextBox 90">
                    <a:extLst>
                      <a:ext uri="{FF2B5EF4-FFF2-40B4-BE49-F238E27FC236}">
                        <a16:creationId xmlns="" xmlns:a16="http://schemas.microsoft.com/office/drawing/2014/main" id="{365C8746-966C-F0BE-4C17-79907BEA6A11}"/>
                      </a:ext>
                    </a:extLst>
                  </p:cNvPr>
                  <p:cNvSpPr txBox="1"/>
                  <p:nvPr/>
                </p:nvSpPr>
                <p:spPr>
                  <a:xfrm>
                    <a:off x="4025426" y="8934577"/>
                    <a:ext cx="1003015" cy="70788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ru-RU" sz="4000" b="1" dirty="0">
                        <a:ln>
                          <a:solidFill>
                            <a:schemeClr val="bg2"/>
                          </a:solidFill>
                        </a:ln>
                        <a:solidFill>
                          <a:srgbClr val="C00000"/>
                        </a:solidFill>
                        <a:latin typeface="Franklin Gothic Demi Cond" panose="020B0706030402020204" pitchFamily="34" charset="0"/>
                        <a:ea typeface="Yu Gothic UI Semibold" panose="020B0700000000000000" pitchFamily="34" charset="-128"/>
                      </a:rPr>
                      <a:t>112</a:t>
                    </a:r>
                  </a:p>
                </p:txBody>
              </p:sp>
              <p:sp>
                <p:nvSpPr>
                  <p:cNvPr id="93" name="TextBox 92">
                    <a:extLst>
                      <a:ext uri="{FF2B5EF4-FFF2-40B4-BE49-F238E27FC236}">
                        <a16:creationId xmlns="" xmlns:a16="http://schemas.microsoft.com/office/drawing/2014/main" id="{D2C9FE1F-DB74-6ED4-4D6E-6C1812F07532}"/>
                      </a:ext>
                    </a:extLst>
                  </p:cNvPr>
                  <p:cNvSpPr txBox="1"/>
                  <p:nvPr/>
                </p:nvSpPr>
                <p:spPr>
                  <a:xfrm>
                    <a:off x="4865925" y="8986159"/>
                    <a:ext cx="1896944" cy="64633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ru-RU" dirty="0">
                        <a:solidFill>
                          <a:schemeClr val="bg1"/>
                        </a:solidFill>
                        <a:latin typeface="Franklin Gothic Medium Cond" panose="020B0606030402020204" pitchFamily="34" charset="0"/>
                        <a:ea typeface="Yu Gothic UI Semibold" panose="020B0700000000000000" pitchFamily="34" charset="-128"/>
                      </a:rPr>
                      <a:t>Единый номер</a:t>
                    </a:r>
                    <a:br>
                      <a:rPr lang="ru-RU" dirty="0">
                        <a:solidFill>
                          <a:schemeClr val="bg1"/>
                        </a:solidFill>
                        <a:latin typeface="Franklin Gothic Medium Cond" panose="020B0606030402020204" pitchFamily="34" charset="0"/>
                        <a:ea typeface="Yu Gothic UI Semibold" panose="020B0700000000000000" pitchFamily="34" charset="-128"/>
                      </a:rPr>
                    </a:br>
                    <a:r>
                      <a:rPr lang="ru-RU" dirty="0">
                        <a:solidFill>
                          <a:schemeClr val="bg1"/>
                        </a:solidFill>
                        <a:latin typeface="Franklin Gothic Medium Cond" panose="020B0606030402020204" pitchFamily="34" charset="0"/>
                        <a:ea typeface="Yu Gothic UI Semibold" panose="020B0700000000000000" pitchFamily="34" charset="-128"/>
                      </a:rPr>
                      <a:t>экстренных служб</a:t>
                    </a:r>
                  </a:p>
                </p:txBody>
              </p:sp>
              <p:sp>
                <p:nvSpPr>
                  <p:cNvPr id="95" name="TextBox 94">
                    <a:extLst>
                      <a:ext uri="{FF2B5EF4-FFF2-40B4-BE49-F238E27FC236}">
                        <a16:creationId xmlns="" xmlns:a16="http://schemas.microsoft.com/office/drawing/2014/main" id="{DEAF6390-7742-2CDD-FC37-313A217BAFBD}"/>
                      </a:ext>
                    </a:extLst>
                  </p:cNvPr>
                  <p:cNvSpPr txBox="1"/>
                  <p:nvPr/>
                </p:nvSpPr>
                <p:spPr>
                  <a:xfrm>
                    <a:off x="8210" y="8510484"/>
                    <a:ext cx="6869631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ru-RU" sz="1600" dirty="0">
                        <a:solidFill>
                          <a:schemeClr val="tx2"/>
                        </a:solidFill>
                        <a:latin typeface="Franklin Gothic Medium Cond" panose="020B0606030402020204" pitchFamily="34" charset="0"/>
                        <a:ea typeface="Yu Gothic UI Semibold" panose="020B0700000000000000" pitchFamily="34" charset="-128"/>
                      </a:rPr>
                      <a:t>ВАША БЕЗОПАСНОСТЬ – В ВАШИХ ДЕЙСТВИЯХ! БЕРЕГИТЕ СЕБЯ И СВОИХ БЛИЗКИХ!</a:t>
                    </a:r>
                  </a:p>
                </p:txBody>
              </p:sp>
              <p:pic>
                <p:nvPicPr>
                  <p:cNvPr id="103" name="Рисунок 102">
                    <a:extLst>
                      <a:ext uri="{FF2B5EF4-FFF2-40B4-BE49-F238E27FC236}">
                        <a16:creationId xmlns="" xmlns:a16="http://schemas.microsoft.com/office/drawing/2014/main" id="{CF216AD5-6516-2016-AF4E-962C0FEDDF8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046245" y="6751599"/>
                    <a:ext cx="1659733" cy="1605101"/>
                  </a:xfrm>
                  <a:prstGeom prst="rect">
                    <a:avLst/>
                  </a:prstGeom>
                </p:spPr>
              </p:pic>
              <p:sp>
                <p:nvSpPr>
                  <p:cNvPr id="204" name="TextBox 203">
                    <a:extLst>
                      <a:ext uri="{FF2B5EF4-FFF2-40B4-BE49-F238E27FC236}">
                        <a16:creationId xmlns="" xmlns:a16="http://schemas.microsoft.com/office/drawing/2014/main" id="{787D3563-B143-E2DE-1E4E-F9809CEB3022}"/>
                      </a:ext>
                    </a:extLst>
                  </p:cNvPr>
                  <p:cNvSpPr txBox="1"/>
                  <p:nvPr/>
                </p:nvSpPr>
                <p:spPr>
                  <a:xfrm>
                    <a:off x="-96912" y="9639824"/>
                    <a:ext cx="7051823" cy="26161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ru-RU" sz="1100" dirty="0">
                        <a:solidFill>
                          <a:schemeClr val="tx2"/>
                        </a:solidFill>
                        <a:latin typeface="Franklin Gothic Medium Cond" panose="020B0606030402020204" pitchFamily="34" charset="0"/>
                        <a:ea typeface="Yu Gothic UI Semibold" panose="020B0700000000000000" pitchFamily="34" charset="-128"/>
                      </a:rPr>
                      <a:t>Сообщайте в экстренную службу только о реальных опасностях. Линии должны быть свободны для тех, кому нужна помощь.</a:t>
                    </a:r>
                  </a:p>
                </p:txBody>
              </p:sp>
              <p:sp>
                <p:nvSpPr>
                  <p:cNvPr id="210" name="TextBox 209">
                    <a:extLst>
                      <a:ext uri="{FF2B5EF4-FFF2-40B4-BE49-F238E27FC236}">
                        <a16:creationId xmlns="" xmlns:a16="http://schemas.microsoft.com/office/drawing/2014/main" id="{34E37DA0-E17D-A6C9-0DB5-C206B853F483}"/>
                      </a:ext>
                    </a:extLst>
                  </p:cNvPr>
                  <p:cNvSpPr txBox="1"/>
                  <p:nvPr/>
                </p:nvSpPr>
                <p:spPr>
                  <a:xfrm>
                    <a:off x="4919316" y="6329792"/>
                    <a:ext cx="1844410" cy="49244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ru-RU" sz="1300" dirty="0">
                        <a:solidFill>
                          <a:schemeClr val="accent1"/>
                        </a:solidFill>
                        <a:latin typeface="Franklin Gothic Demi Cond" panose="020B0706030402020204" pitchFamily="34" charset="0"/>
                        <a:ea typeface="Yu Gothic UI Semibold" panose="020B0700000000000000" pitchFamily="34" charset="-128"/>
                      </a:rPr>
                      <a:t>Канал «РСЧС Свердловская область</a:t>
                    </a:r>
                    <a:r>
                      <a:rPr lang="ru-RU" sz="1300" dirty="0" smtClean="0">
                        <a:solidFill>
                          <a:schemeClr val="accent1"/>
                        </a:solidFill>
                        <a:latin typeface="Franklin Gothic Demi Cond" panose="020B0706030402020204" pitchFamily="34" charset="0"/>
                        <a:ea typeface="Yu Gothic UI Semibold" panose="020B0700000000000000" pitchFamily="34" charset="-128"/>
                      </a:rPr>
                      <a:t>»</a:t>
                    </a:r>
                    <a:endParaRPr lang="ru-RU" sz="1300" dirty="0">
                      <a:solidFill>
                        <a:schemeClr val="accent1"/>
                      </a:solidFill>
                      <a:latin typeface="Franklin Gothic Demi Cond" panose="020B0706030402020204" pitchFamily="34" charset="0"/>
                      <a:ea typeface="Yu Gothic UI Semibold" panose="020B0700000000000000" pitchFamily="34" charset="-128"/>
                    </a:endParaRPr>
                  </a:p>
                </p:txBody>
              </p:sp>
              <p:grpSp>
                <p:nvGrpSpPr>
                  <p:cNvPr id="220" name="Группа 219">
                    <a:extLst>
                      <a:ext uri="{FF2B5EF4-FFF2-40B4-BE49-F238E27FC236}">
                        <a16:creationId xmlns="" xmlns:a16="http://schemas.microsoft.com/office/drawing/2014/main" id="{388348A9-98CB-7789-0CB1-C4922B2597BF}"/>
                      </a:ext>
                    </a:extLst>
                  </p:cNvPr>
                  <p:cNvGrpSpPr/>
                  <p:nvPr/>
                </p:nvGrpSpPr>
                <p:grpSpPr>
                  <a:xfrm>
                    <a:off x="5217637" y="-115044"/>
                    <a:ext cx="1600437" cy="1286699"/>
                    <a:chOff x="5335122" y="-127600"/>
                    <a:chExt cx="1600437" cy="1286699"/>
                  </a:xfrm>
                </p:grpSpPr>
                <p:grpSp>
                  <p:nvGrpSpPr>
                    <p:cNvPr id="219" name="Группа 218">
                      <a:extLst>
                        <a:ext uri="{FF2B5EF4-FFF2-40B4-BE49-F238E27FC236}">
                          <a16:creationId xmlns="" xmlns:a16="http://schemas.microsoft.com/office/drawing/2014/main" id="{EC02A99B-CA1E-1D39-17A7-01BC905F789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775731" y="154614"/>
                      <a:ext cx="759494" cy="692277"/>
                      <a:chOff x="5930860" y="151707"/>
                      <a:chExt cx="680224" cy="635918"/>
                    </a:xfrm>
                  </p:grpSpPr>
                  <p:sp>
                    <p:nvSpPr>
                      <p:cNvPr id="163" name="Блок-схема: узел 162">
                        <a:extLst>
                          <a:ext uri="{FF2B5EF4-FFF2-40B4-BE49-F238E27FC236}">
                            <a16:creationId xmlns="" xmlns:a16="http://schemas.microsoft.com/office/drawing/2014/main" id="{878FCFC3-99A6-1D8B-D9C0-710B6DF15D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930860" y="151707"/>
                        <a:ext cx="680224" cy="635918"/>
                      </a:xfrm>
                      <a:prstGeom prst="flowChartConnector">
                        <a:avLst/>
                      </a:prstGeom>
                      <a:noFill/>
                      <a:ln w="38100">
                        <a:solidFill>
                          <a:srgbClr val="C00000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/>
                      </a:p>
                    </p:txBody>
                  </p:sp>
                  <p:cxnSp>
                    <p:nvCxnSpPr>
                      <p:cNvPr id="164" name="Прямая соединительная линия 163">
                        <a:extLst>
                          <a:ext uri="{FF2B5EF4-FFF2-40B4-BE49-F238E27FC236}">
                            <a16:creationId xmlns="" xmlns:a16="http://schemas.microsoft.com/office/drawing/2014/main" id="{1BF40061-9754-F739-9287-512A24268561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H="1">
                        <a:off x="6000891" y="256960"/>
                        <a:ext cx="502268" cy="425413"/>
                      </a:xfrm>
                      <a:prstGeom prst="line">
                        <a:avLst/>
                      </a:prstGeom>
                      <a:ln w="38100">
                        <a:solidFill>
                          <a:srgbClr val="C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pic>
                  <p:nvPicPr>
                    <p:cNvPr id="217" name="Рисунок 216">
                      <a:extLst>
                        <a:ext uri="{FF2B5EF4-FFF2-40B4-BE49-F238E27FC236}">
                          <a16:creationId xmlns="" xmlns:a16="http://schemas.microsoft.com/office/drawing/2014/main" id="{3260C6C0-81CB-B0AE-D2A1-AFAB32065BC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3" cstate="print">
                      <a:duotone>
                        <a:prstClr val="black"/>
                        <a:schemeClr val="accent1">
                          <a:tint val="45000"/>
                          <a:satMod val="400000"/>
                        </a:scheme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14">
                              <a14:imgEffect>
                                <a14:backgroundRemoval t="10000" b="90000" l="5811" r="95811">
                                  <a14:foregroundMark x1="9189" y1="37297" x2="5811" y2="38649"/>
                                  <a14:foregroundMark x1="89189" y1="36757" x2="91486" y2="38108"/>
                                  <a14:foregroundMark x1="95135" y1="40000" x2="95811" y2="40135"/>
                                  <a14:foregroundMark x1="79324" y1="32162" x2="79324" y2="32162"/>
                                </a14:backgroundRemoval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5898391" y="121931"/>
                      <a:ext cx="1037168" cy="1037168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60" name="Рисунок 159">
                      <a:extLst>
                        <a:ext uri="{FF2B5EF4-FFF2-40B4-BE49-F238E27FC236}">
                          <a16:creationId xmlns="" xmlns:a16="http://schemas.microsoft.com/office/drawing/2014/main" id="{114DEF37-246B-9FFF-32BF-21DEC1A2D1D3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5" cstate="print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17857736">
                      <a:off x="5335122" y="-127600"/>
                      <a:ext cx="1040305" cy="1040305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5" name="Группа 14"/>
                  <p:cNvGrpSpPr/>
                  <p:nvPr/>
                </p:nvGrpSpPr>
                <p:grpSpPr>
                  <a:xfrm>
                    <a:off x="1834736" y="1772915"/>
                    <a:ext cx="1673443" cy="2160000"/>
                    <a:chOff x="1834736" y="1772915"/>
                    <a:chExt cx="1673443" cy="2160000"/>
                  </a:xfrm>
                </p:grpSpPr>
                <p:grpSp>
                  <p:nvGrpSpPr>
                    <p:cNvPr id="175" name="Группа 174">
                      <a:extLst>
                        <a:ext uri="{FF2B5EF4-FFF2-40B4-BE49-F238E27FC236}">
                          <a16:creationId xmlns="" xmlns:a16="http://schemas.microsoft.com/office/drawing/2014/main" id="{1FA0616C-2C58-7524-03BE-6C8D9C52575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834736" y="1772915"/>
                      <a:ext cx="1673443" cy="2160000"/>
                      <a:chOff x="6539860" y="1864645"/>
                      <a:chExt cx="1673443" cy="2160000"/>
                    </a:xfrm>
                  </p:grpSpPr>
                  <p:grpSp>
                    <p:nvGrpSpPr>
                      <p:cNvPr id="131" name="Группа 130">
                        <a:extLst>
                          <a:ext uri="{FF2B5EF4-FFF2-40B4-BE49-F238E27FC236}">
                            <a16:creationId xmlns="" xmlns:a16="http://schemas.microsoft.com/office/drawing/2014/main" id="{2E9E8A6C-4BCD-407F-1F58-3650477ACF5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539860" y="1864645"/>
                        <a:ext cx="1620000" cy="2160000"/>
                        <a:chOff x="325421" y="1852568"/>
                        <a:chExt cx="1519325" cy="1972812"/>
                      </a:xfrm>
                    </p:grpSpPr>
                    <p:sp>
                      <p:nvSpPr>
                        <p:cNvPr id="132" name="Прямоугольник: скругленные углы 131">
                          <a:extLst>
                            <a:ext uri="{FF2B5EF4-FFF2-40B4-BE49-F238E27FC236}">
                              <a16:creationId xmlns="" xmlns:a16="http://schemas.microsoft.com/office/drawing/2014/main" id="{7739EA9F-9249-A1C0-8C7E-2179D7FCD28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25421" y="1852568"/>
                          <a:ext cx="1519325" cy="1972812"/>
                        </a:xfrm>
                        <a:prstGeom prst="roundRect">
                          <a:avLst/>
                        </a:prstGeom>
                        <a:noFill/>
                        <a:ln w="3175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ru-RU"/>
                        </a:p>
                      </p:txBody>
                    </p:sp>
                    <p:sp>
                      <p:nvSpPr>
                        <p:cNvPr id="134" name="Блок-схема: узел 133">
                          <a:extLst>
                            <a:ext uri="{FF2B5EF4-FFF2-40B4-BE49-F238E27FC236}">
                              <a16:creationId xmlns="" xmlns:a16="http://schemas.microsoft.com/office/drawing/2014/main" id="{11246EC6-6E67-DF1E-4CA7-5DB7A4886A0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11606" y="1925588"/>
                          <a:ext cx="330981" cy="330941"/>
                        </a:xfrm>
                        <a:prstGeom prst="flowChartConnector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ru-RU" b="1" dirty="0" smtClean="0"/>
                            <a:t>2</a:t>
                          </a:r>
                          <a:endParaRPr lang="ru-RU" b="1" dirty="0"/>
                        </a:p>
                      </p:txBody>
                    </p:sp>
                  </p:grpSp>
                  <p:sp>
                    <p:nvSpPr>
                      <p:cNvPr id="172" name="TextBox 171">
                        <a:extLst>
                          <a:ext uri="{FF2B5EF4-FFF2-40B4-BE49-F238E27FC236}">
                            <a16:creationId xmlns="" xmlns:a16="http://schemas.microsoft.com/office/drawing/2014/main" id="{F884E136-BE65-1507-04B2-708D7EF86BA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950591" y="1895627"/>
                        <a:ext cx="1262712" cy="4001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ru-RU" sz="1000" dirty="0" smtClean="0">
                            <a:solidFill>
                              <a:schemeClr val="accent1"/>
                            </a:solidFill>
                            <a:latin typeface="Franklin Gothic Demi Cond" panose="020B0706030402020204" pitchFamily="34" charset="0"/>
                            <a:ea typeface="Yu Gothic UI Semibold" panose="020B0700000000000000" pitchFamily="34" charset="-128"/>
                          </a:rPr>
                          <a:t>ПРЕСЕКАЙТЕ</a:t>
                        </a:r>
                        <a:br>
                          <a:rPr lang="ru-RU" sz="1000" dirty="0" smtClean="0">
                            <a:solidFill>
                              <a:schemeClr val="accent1"/>
                            </a:solidFill>
                            <a:latin typeface="Franklin Gothic Demi Cond" panose="020B0706030402020204" pitchFamily="34" charset="0"/>
                            <a:ea typeface="Yu Gothic UI Semibold" panose="020B0700000000000000" pitchFamily="34" charset="-128"/>
                          </a:rPr>
                        </a:br>
                        <a:r>
                          <a:rPr lang="ru-RU" sz="1000" dirty="0" smtClean="0">
                            <a:solidFill>
                              <a:schemeClr val="accent1"/>
                            </a:solidFill>
                            <a:latin typeface="Franklin Gothic Demi Cond" panose="020B0706030402020204" pitchFamily="34" charset="0"/>
                            <a:ea typeface="Yu Gothic UI Semibold" panose="020B0700000000000000" pitchFamily="34" charset="-128"/>
                          </a:rPr>
                          <a:t>ПАНИКУ</a:t>
                        </a:r>
                        <a:endParaRPr lang="ru-RU" sz="1000" dirty="0">
                          <a:solidFill>
                            <a:schemeClr val="accent1"/>
                          </a:solidFill>
                          <a:latin typeface="Franklin Gothic Medium Cond" panose="020B0606030402020204" pitchFamily="34" charset="0"/>
                          <a:ea typeface="Yu Gothic UI Semibold" panose="020B0700000000000000" pitchFamily="34" charset="-128"/>
                        </a:endParaRPr>
                      </a:p>
                    </p:txBody>
                  </p:sp>
                  <p:sp>
                    <p:nvSpPr>
                      <p:cNvPr id="173" name="TextBox 172">
                        <a:extLst>
                          <a:ext uri="{FF2B5EF4-FFF2-40B4-BE49-F238E27FC236}">
                            <a16:creationId xmlns="" xmlns:a16="http://schemas.microsoft.com/office/drawing/2014/main" id="{2905E882-1F11-7966-AAC1-C9A9953027C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560210" y="3111161"/>
                        <a:ext cx="1600829" cy="78483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ru-RU" sz="900" dirty="0">
                            <a:solidFill>
                              <a:schemeClr val="tx2"/>
                            </a:solidFill>
                            <a:latin typeface="Franklin Gothic Book" panose="020B0503020102020204" pitchFamily="34" charset="0"/>
                            <a:ea typeface="Yu Gothic UI Semibold" panose="020B0700000000000000" pitchFamily="34" charset="-128"/>
                          </a:rPr>
                          <a:t>В случае отключения освещения </a:t>
                        </a:r>
                        <a:r>
                          <a:rPr lang="ru-RU" sz="900" dirty="0" smtClean="0">
                            <a:solidFill>
                              <a:schemeClr val="tx2"/>
                            </a:solidFill>
                            <a:latin typeface="Franklin Gothic Book" panose="020B0503020102020204" pitchFamily="34" charset="0"/>
                            <a:ea typeface="Yu Gothic UI Semibold" panose="020B0700000000000000" pitchFamily="34" charset="-128"/>
                          </a:rPr>
                          <a:t>оставайтесь</a:t>
                        </a:r>
                        <a:br>
                          <a:rPr lang="ru-RU" sz="900" dirty="0" smtClean="0">
                            <a:solidFill>
                              <a:schemeClr val="tx2"/>
                            </a:solidFill>
                            <a:latin typeface="Franklin Gothic Book" panose="020B0503020102020204" pitchFamily="34" charset="0"/>
                            <a:ea typeface="Yu Gothic UI Semibold" panose="020B0700000000000000" pitchFamily="34" charset="-128"/>
                          </a:rPr>
                        </a:br>
                        <a:r>
                          <a:rPr lang="ru-RU" sz="900" dirty="0" smtClean="0">
                            <a:solidFill>
                              <a:schemeClr val="tx2"/>
                            </a:solidFill>
                            <a:latin typeface="Franklin Gothic Book" panose="020B0503020102020204" pitchFamily="34" charset="0"/>
                            <a:ea typeface="Yu Gothic UI Semibold" panose="020B0700000000000000" pitchFamily="34" charset="-128"/>
                          </a:rPr>
                          <a:t>на месте </a:t>
                        </a:r>
                        <a:r>
                          <a:rPr lang="ru-RU" sz="900" dirty="0">
                            <a:solidFill>
                              <a:schemeClr val="tx2"/>
                            </a:solidFill>
                            <a:latin typeface="Franklin Gothic Book" panose="020B0503020102020204" pitchFamily="34" charset="0"/>
                            <a:ea typeface="Yu Gothic UI Semibold" panose="020B0700000000000000" pitchFamily="34" charset="-128"/>
                          </a:rPr>
                          <a:t>и </a:t>
                        </a:r>
                        <a:r>
                          <a:rPr lang="ru-RU" sz="900" dirty="0" smtClean="0">
                            <a:solidFill>
                              <a:schemeClr val="tx2"/>
                            </a:solidFill>
                            <a:latin typeface="Franklin Gothic Book" panose="020B0503020102020204" pitchFamily="34" charset="0"/>
                            <a:ea typeface="Yu Gothic UI Semibold" panose="020B0700000000000000" pitchFamily="34" charset="-128"/>
                          </a:rPr>
                          <a:t>ждите </a:t>
                        </a:r>
                        <a:r>
                          <a:rPr lang="ru-RU" sz="900" dirty="0">
                            <a:solidFill>
                              <a:schemeClr val="tx2"/>
                            </a:solidFill>
                            <a:latin typeface="Franklin Gothic Book" panose="020B0503020102020204" pitchFamily="34" charset="0"/>
                            <a:ea typeface="Yu Gothic UI Semibold" panose="020B0700000000000000" pitchFamily="34" charset="-128"/>
                          </a:rPr>
                          <a:t>распоряжений </a:t>
                        </a:r>
                        <a:r>
                          <a:rPr lang="ru-RU" sz="900" dirty="0" smtClean="0">
                            <a:solidFill>
                              <a:schemeClr val="tx2"/>
                            </a:solidFill>
                            <a:latin typeface="Franklin Gothic Book" panose="020B0503020102020204" pitchFamily="34" charset="0"/>
                            <a:ea typeface="Yu Gothic UI Semibold" panose="020B0700000000000000" pitchFamily="34" charset="-128"/>
                          </a:rPr>
                          <a:t>старшего</a:t>
                        </a:r>
                        <a:br>
                          <a:rPr lang="ru-RU" sz="900" dirty="0" smtClean="0">
                            <a:solidFill>
                              <a:schemeClr val="tx2"/>
                            </a:solidFill>
                            <a:latin typeface="Franklin Gothic Book" panose="020B0503020102020204" pitchFamily="34" charset="0"/>
                            <a:ea typeface="Yu Gothic UI Semibold" panose="020B0700000000000000" pitchFamily="34" charset="-128"/>
                          </a:rPr>
                        </a:br>
                        <a:r>
                          <a:rPr lang="ru-RU" sz="900" dirty="0" smtClean="0">
                            <a:solidFill>
                              <a:schemeClr val="tx2"/>
                            </a:solidFill>
                            <a:latin typeface="Franklin Gothic Book" panose="020B0503020102020204" pitchFamily="34" charset="0"/>
                            <a:ea typeface="Yu Gothic UI Semibold" panose="020B0700000000000000" pitchFamily="34" charset="-128"/>
                          </a:rPr>
                          <a:t>по укрытию</a:t>
                        </a:r>
                        <a:endParaRPr lang="ru-RU" sz="900" dirty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endParaRPr>
                      </a:p>
                    </p:txBody>
                  </p:sp>
                </p:grpSp>
                <p:pic>
                  <p:nvPicPr>
                    <p:cNvPr id="6" name="Рисунок 5"/>
                    <p:cNvPicPr>
                      <a:picLocks noChangeAspect="1"/>
                    </p:cNvPicPr>
                    <p:nvPr/>
                  </p:nvPicPr>
                  <p:blipFill rotWithShape="1">
                    <a:blip r:embed="rId16" cstate="print">
                      <a:extLst>
                        <a:ext uri="{BEBA8EAE-BF5A-486C-A8C5-ECC9F3942E4B}">
                          <a14:imgProps xmlns:a14="http://schemas.microsoft.com/office/drawing/2010/main">
                            <a14:imgLayer r:embed="rId17">
                              <a14:imgEffect>
                                <a14:backgroundRemoval t="0" b="89915" l="8203" r="88203">
                                  <a14:backgroundMark x1="39375" y1="4972" x2="49375" y2="4545"/>
                                  <a14:backgroundMark x1="59766" y1="5682" x2="60625" y2="5256"/>
                                  <a14:backgroundMark x1="38549" y1="22727" x2="38549" y2="22727"/>
                                  <a14:backgroundMark x1="59410" y1="19008" x2="59410" y2="19008"/>
                                </a14:backgroundRemoval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33918" r="32552" b="16294"/>
                    <a:stretch/>
                  </p:blipFill>
                  <p:spPr>
                    <a:xfrm>
                      <a:off x="2308434" y="2013315"/>
                      <a:ext cx="709393" cy="974038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12" name="Прямоугольник 11"/>
                  <p:cNvSpPr/>
                  <p:nvPr/>
                </p:nvSpPr>
                <p:spPr>
                  <a:xfrm>
                    <a:off x="785439" y="6378884"/>
                    <a:ext cx="4445860" cy="954107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ru-RU" sz="1400" dirty="0" smtClean="0">
                        <a:solidFill>
                          <a:srgbClr val="C00000"/>
                        </a:solidFill>
                        <a:latin typeface="Franklin Gothic Demi Cond" panose="020B0706030402020204" pitchFamily="34" charset="0"/>
                        <a:ea typeface="Yu Gothic UI Semibold" panose="020B0700000000000000" pitchFamily="34" charset="-128"/>
                      </a:rPr>
                      <a:t>ЗАПРЕЩЕНО </a:t>
                    </a:r>
                    <a:r>
                      <a:rPr lang="ru-RU" sz="1400" dirty="0">
                        <a:solidFill>
                          <a:srgbClr val="C00000"/>
                        </a:solidFill>
                        <a:latin typeface="Franklin Gothic Demi Cond" panose="020B0706030402020204" pitchFamily="34" charset="0"/>
                        <a:ea typeface="Yu Gothic UI Semibold" panose="020B0700000000000000" pitchFamily="34" charset="-128"/>
                      </a:rPr>
                      <a:t>БРАТЬ С СОБОЙ СПИРТНОЕ</a:t>
                    </a:r>
                    <a:r>
                      <a:rPr lang="ru-RU" sz="1400" dirty="0" smtClean="0">
                        <a:solidFill>
                          <a:srgbClr val="C00000"/>
                        </a:solidFill>
                        <a:latin typeface="Franklin Gothic Demi Cond" panose="020B0706030402020204" pitchFamily="34" charset="0"/>
                        <a:ea typeface="Yu Gothic UI Semibold" panose="020B0700000000000000" pitchFamily="34" charset="-128"/>
                      </a:rPr>
                      <a:t>,</a:t>
                    </a:r>
                  </a:p>
                  <a:p>
                    <a:pPr algn="ctr"/>
                    <a:r>
                      <a:rPr lang="ru-RU" sz="1400" dirty="0" smtClean="0">
                        <a:solidFill>
                          <a:srgbClr val="C00000"/>
                        </a:solidFill>
                        <a:latin typeface="Franklin Gothic Demi Cond" panose="020B0706030402020204" pitchFamily="34" charset="0"/>
                        <a:ea typeface="Yu Gothic UI Semibold" panose="020B0700000000000000" pitchFamily="34" charset="-128"/>
                      </a:rPr>
                      <a:t> </a:t>
                    </a:r>
                    <a:r>
                      <a:rPr lang="ru-RU" sz="1400" dirty="0">
                        <a:solidFill>
                          <a:srgbClr val="C00000"/>
                        </a:solidFill>
                        <a:latin typeface="Franklin Gothic Demi Cond" panose="020B0706030402020204" pitchFamily="34" charset="0"/>
                        <a:ea typeface="Yu Gothic UI Semibold" panose="020B0700000000000000" pitchFamily="34" charset="-128"/>
                      </a:rPr>
                      <a:t>ТАБАЧНЫЕ ИЗДЕЛИЯ, </a:t>
                    </a:r>
                    <a:r>
                      <a:rPr lang="ru-RU" sz="1400" dirty="0" smtClean="0">
                        <a:solidFill>
                          <a:srgbClr val="C00000"/>
                        </a:solidFill>
                        <a:latin typeface="Franklin Gothic Demi Cond" panose="020B0706030402020204" pitchFamily="34" charset="0"/>
                        <a:ea typeface="Yu Gothic UI Semibold" panose="020B0700000000000000" pitchFamily="34" charset="-128"/>
                      </a:rPr>
                      <a:t>ВЗРЫВООПАСНЫЕ</a:t>
                    </a:r>
                  </a:p>
                  <a:p>
                    <a:pPr algn="ctr"/>
                    <a:r>
                      <a:rPr lang="ru-RU" sz="1400" dirty="0" smtClean="0">
                        <a:solidFill>
                          <a:srgbClr val="C00000"/>
                        </a:solidFill>
                        <a:latin typeface="Franklin Gothic Demi Cond" panose="020B0706030402020204" pitchFamily="34" charset="0"/>
                        <a:ea typeface="Yu Gothic UI Semibold" panose="020B0700000000000000" pitchFamily="34" charset="-128"/>
                      </a:rPr>
                      <a:t> И </a:t>
                    </a:r>
                    <a:r>
                      <a:rPr lang="ru-RU" sz="1400" dirty="0">
                        <a:solidFill>
                          <a:srgbClr val="C00000"/>
                        </a:solidFill>
                        <a:latin typeface="Franklin Gothic Demi Cond" panose="020B0706030402020204" pitchFamily="34" charset="0"/>
                        <a:ea typeface="Yu Gothic UI Semibold" panose="020B0700000000000000" pitchFamily="34" charset="-128"/>
                      </a:rPr>
                      <a:t>ЛЕГКОВОСПЛАМЕНЯЮЩИЕСЯ ВЕЩЕСТВА, </a:t>
                    </a:r>
                    <a:endParaRPr lang="ru-RU" sz="1400" dirty="0" smtClean="0">
                      <a:solidFill>
                        <a:srgbClr val="C00000"/>
                      </a:solidFill>
                      <a:latin typeface="Franklin Gothic Demi Cond" panose="020B0706030402020204" pitchFamily="34" charset="0"/>
                      <a:ea typeface="Yu Gothic UI Semibold" panose="020B0700000000000000" pitchFamily="34" charset="-128"/>
                    </a:endParaRPr>
                  </a:p>
                  <a:p>
                    <a:pPr algn="ctr"/>
                    <a:r>
                      <a:rPr lang="ru-RU" sz="1400" dirty="0" smtClean="0">
                        <a:solidFill>
                          <a:srgbClr val="C00000"/>
                        </a:solidFill>
                        <a:latin typeface="Franklin Gothic Demi Cond" panose="020B0706030402020204" pitchFamily="34" charset="0"/>
                        <a:ea typeface="Yu Gothic UI Semibold" panose="020B0700000000000000" pitchFamily="34" charset="-128"/>
                      </a:rPr>
                      <a:t>ДОМАШНИХ ЖИВОТНЫХ  И </a:t>
                    </a:r>
                    <a:r>
                      <a:rPr lang="ru-RU" sz="1400" dirty="0">
                        <a:solidFill>
                          <a:srgbClr val="C00000"/>
                        </a:solidFill>
                        <a:latin typeface="Franklin Gothic Demi Cond" panose="020B0706030402020204" pitchFamily="34" charset="0"/>
                        <a:ea typeface="Yu Gothic UI Semibold" panose="020B0700000000000000" pitchFamily="34" charset="-128"/>
                      </a:rPr>
                      <a:t>ГРОМОЗДКИЕ </a:t>
                    </a:r>
                    <a:r>
                      <a:rPr lang="ru-RU" sz="1400" dirty="0" smtClean="0">
                        <a:solidFill>
                          <a:srgbClr val="C00000"/>
                        </a:solidFill>
                        <a:latin typeface="Franklin Gothic Demi Cond" panose="020B0706030402020204" pitchFamily="34" charset="0"/>
                        <a:ea typeface="Yu Gothic UI Semibold" panose="020B0700000000000000" pitchFamily="34" charset="-128"/>
                      </a:rPr>
                      <a:t>ВЕЩИ</a:t>
                    </a:r>
                    <a:endParaRPr lang="ru-RU" sz="1400" dirty="0">
                      <a:solidFill>
                        <a:srgbClr val="C00000"/>
                      </a:solidFill>
                      <a:latin typeface="Franklin Gothic Book" panose="020B0503020102020204" pitchFamily="34" charset="0"/>
                      <a:ea typeface="Yu Gothic UI Semibold" panose="020B0700000000000000" pitchFamily="34" charset="-128"/>
                    </a:endParaRPr>
                  </a:p>
                </p:txBody>
              </p:sp>
              <p:grpSp>
                <p:nvGrpSpPr>
                  <p:cNvPr id="14" name="Группа 13"/>
                  <p:cNvGrpSpPr/>
                  <p:nvPr/>
                </p:nvGrpSpPr>
                <p:grpSpPr>
                  <a:xfrm>
                    <a:off x="211740" y="1771852"/>
                    <a:ext cx="1620205" cy="2160000"/>
                    <a:chOff x="211740" y="1771852"/>
                    <a:chExt cx="1620205" cy="2160000"/>
                  </a:xfrm>
                </p:grpSpPr>
                <p:grpSp>
                  <p:nvGrpSpPr>
                    <p:cNvPr id="7" name="Группа 6"/>
                    <p:cNvGrpSpPr/>
                    <p:nvPr/>
                  </p:nvGrpSpPr>
                  <p:grpSpPr>
                    <a:xfrm>
                      <a:off x="211740" y="1771852"/>
                      <a:ext cx="1620000" cy="2160000"/>
                      <a:chOff x="211740" y="1771852"/>
                      <a:chExt cx="1620000" cy="2160000"/>
                    </a:xfrm>
                  </p:grpSpPr>
                  <p:sp>
                    <p:nvSpPr>
                      <p:cNvPr id="45" name="Прямоугольник: скругленные углы 44">
                        <a:extLst>
                          <a:ext uri="{FF2B5EF4-FFF2-40B4-BE49-F238E27FC236}">
                            <a16:creationId xmlns="" xmlns:a16="http://schemas.microsoft.com/office/drawing/2014/main" id="{19FEB5D8-ACF2-FF1C-AAF6-3EE04986C3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1740" y="1771852"/>
                        <a:ext cx="1620000" cy="2160000"/>
                      </a:xfrm>
                      <a:prstGeom prst="roundRect">
                        <a:avLst/>
                      </a:prstGeom>
                      <a:noFill/>
                      <a:ln w="3175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/>
                      </a:p>
                    </p:txBody>
                  </p:sp>
                  <p:sp>
                    <p:nvSpPr>
                      <p:cNvPr id="55" name="Блок-схема: узел 54">
                        <a:extLst>
                          <a:ext uri="{FF2B5EF4-FFF2-40B4-BE49-F238E27FC236}">
                            <a16:creationId xmlns="" xmlns:a16="http://schemas.microsoft.com/office/drawing/2014/main" id="{1FB5119E-5FE4-F16C-32F8-827869C4D53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85313" y="1844872"/>
                        <a:ext cx="330981" cy="330941"/>
                      </a:xfrm>
                      <a:prstGeom prst="flowChartConnector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ru-RU" b="1" dirty="0"/>
                          <a:t>1</a:t>
                        </a:r>
                      </a:p>
                    </p:txBody>
                  </p:sp>
                  <p:sp>
                    <p:nvSpPr>
                      <p:cNvPr id="146" name="TextBox 145">
                        <a:extLst>
                          <a:ext uri="{FF2B5EF4-FFF2-40B4-BE49-F238E27FC236}">
                            <a16:creationId xmlns="" xmlns:a16="http://schemas.microsoft.com/office/drawing/2014/main" id="{C3849081-F2AF-6FC6-81DB-C875BB4911C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95189" y="1814306"/>
                        <a:ext cx="1081107" cy="55399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ru-RU" sz="1000" dirty="0" smtClean="0">
                            <a:solidFill>
                              <a:schemeClr val="accent1"/>
                            </a:solidFill>
                            <a:latin typeface="Franklin Gothic Demi Cond" panose="020B0706030402020204" pitchFamily="34" charset="0"/>
                            <a:ea typeface="Yu Gothic UI Semibold" panose="020B0700000000000000" pitchFamily="34" charset="-128"/>
                          </a:rPr>
                          <a:t>СОХРАНЯЙТЕ СПОКОЙСТВИЕ </a:t>
                        </a:r>
                        <a:br>
                          <a:rPr lang="ru-RU" sz="1000" dirty="0" smtClean="0">
                            <a:solidFill>
                              <a:schemeClr val="accent1"/>
                            </a:solidFill>
                            <a:latin typeface="Franklin Gothic Demi Cond" panose="020B0706030402020204" pitchFamily="34" charset="0"/>
                            <a:ea typeface="Yu Gothic UI Semibold" panose="020B0700000000000000" pitchFamily="34" charset="-128"/>
                          </a:rPr>
                        </a:br>
                        <a:r>
                          <a:rPr lang="ru-RU" sz="1000" dirty="0" smtClean="0">
                            <a:solidFill>
                              <a:schemeClr val="accent1"/>
                            </a:solidFill>
                            <a:latin typeface="Franklin Gothic Demi Cond" panose="020B0706030402020204" pitchFamily="34" charset="0"/>
                            <a:ea typeface="Yu Gothic UI Semibold" panose="020B0700000000000000" pitchFamily="34" charset="-128"/>
                          </a:rPr>
                          <a:t>И ПОРЯДОК</a:t>
                        </a:r>
                        <a:endParaRPr lang="ru-RU" sz="1000" dirty="0">
                          <a:solidFill>
                            <a:schemeClr val="accent1"/>
                          </a:solidFill>
                          <a:latin typeface="Franklin Gothic Medium Cond" panose="020B0606030402020204" pitchFamily="34" charset="0"/>
                          <a:ea typeface="Yu Gothic UI Semibold" panose="020B0700000000000000" pitchFamily="34" charset="-128"/>
                        </a:endParaRPr>
                      </a:p>
                    </p:txBody>
                  </p:sp>
                </p:grpSp>
                <p:pic>
                  <p:nvPicPr>
                    <p:cNvPr id="98" name="Рисунок 97" descr="C:\Users\t.krupchak\Downloads\leg-crossed-man-sitting-on-chair-student-character_533410-1946.jpg"/>
                    <p:cNvPicPr/>
                    <p:nvPr/>
                  </p:nvPicPr>
                  <p:blipFill>
                    <a:blip r:embed="rId18" cstate="print">
                      <a:clrChange>
                        <a:clrFrom>
                          <a:srgbClr val="FFFFFF"/>
                        </a:clrFrom>
                        <a:clrTo>
                          <a:srgbClr val="FFFFFF">
                            <a:alpha val="0"/>
                          </a:srgbClr>
                        </a:clrTo>
                      </a:clrChange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776030" y="2307513"/>
                      <a:ext cx="552593" cy="80226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</p:pic>
                <p:sp>
                  <p:nvSpPr>
                    <p:cNvPr id="100" name="TextBox 99">
                      <a:extLst>
                        <a:ext uri="{FF2B5EF4-FFF2-40B4-BE49-F238E27FC236}">
                          <a16:creationId xmlns="" xmlns:a16="http://schemas.microsoft.com/office/drawing/2014/main" id="{2905E882-1F11-7966-AAC1-C9A9953027C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31116" y="3007867"/>
                      <a:ext cx="1600829" cy="78483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Будьте на месте, выполняйте распоряжения дежурных, поддерживайте чистоту и порядок, помогайте нуждающимся</a:t>
                      </a:r>
                      <a:endParaRPr lang="ru-RU" sz="900" dirty="0">
                        <a:solidFill>
                          <a:schemeClr val="tx2"/>
                        </a:solidFill>
                        <a:latin typeface="Franklin Gothic Book" panose="020B0503020102020204" pitchFamily="34" charset="0"/>
                        <a:ea typeface="Yu Gothic UI Semibold" panose="020B0700000000000000" pitchFamily="34" charset="-128"/>
                      </a:endParaRPr>
                    </a:p>
                  </p:txBody>
                </p:sp>
              </p:grpSp>
              <p:sp>
                <p:nvSpPr>
                  <p:cNvPr id="101" name="TextBox 100">
                    <a:extLst>
                      <a:ext uri="{FF2B5EF4-FFF2-40B4-BE49-F238E27FC236}">
                        <a16:creationId xmlns="" xmlns:a16="http://schemas.microsoft.com/office/drawing/2014/main" id="{3EB42747-E909-1609-7B79-4448C659D721}"/>
                      </a:ext>
                    </a:extLst>
                  </p:cNvPr>
                  <p:cNvSpPr txBox="1"/>
                  <p:nvPr/>
                </p:nvSpPr>
                <p:spPr>
                  <a:xfrm>
                    <a:off x="42914" y="634732"/>
                    <a:ext cx="7051824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ru-RU" sz="1400" b="1" spc="110" dirty="0" smtClean="0">
                        <a:solidFill>
                          <a:srgbClr val="C00000"/>
                        </a:solidFill>
                        <a:latin typeface="Franklin Gothic Demi Cond" panose="020B0706030402020204" pitchFamily="34" charset="0"/>
                        <a:ea typeface="Yu Gothic UI Semibold" panose="020B0700000000000000" pitchFamily="34" charset="-128"/>
                      </a:rPr>
                      <a:t>ПРАВИЛА  ПРЕБЫВАНИЯ  В  УКРЫТИИ</a:t>
                    </a:r>
                    <a:endParaRPr lang="ru-RU" sz="1400" b="1" spc="110" dirty="0">
                      <a:solidFill>
                        <a:srgbClr val="C00000"/>
                      </a:solidFill>
                      <a:latin typeface="Franklin Gothic Demi Cond" panose="020B0706030402020204" pitchFamily="34" charset="0"/>
                      <a:ea typeface="Yu Gothic UI Semibold" panose="020B0700000000000000" pitchFamily="34" charset="-128"/>
                    </a:endParaRPr>
                  </a:p>
                </p:txBody>
              </p:sp>
              <p:grpSp>
                <p:nvGrpSpPr>
                  <p:cNvPr id="3" name="Группа 2"/>
                  <p:cNvGrpSpPr/>
                  <p:nvPr/>
                </p:nvGrpSpPr>
                <p:grpSpPr>
                  <a:xfrm>
                    <a:off x="3452798" y="1761918"/>
                    <a:ext cx="1687709" cy="2160000"/>
                    <a:chOff x="5075954" y="1765055"/>
                    <a:chExt cx="1687709" cy="2160000"/>
                  </a:xfrm>
                </p:grpSpPr>
                <p:grpSp>
                  <p:nvGrpSpPr>
                    <p:cNvPr id="124" name="Группа 123">
                      <a:extLst>
                        <a:ext uri="{FF2B5EF4-FFF2-40B4-BE49-F238E27FC236}">
                          <a16:creationId xmlns="" xmlns:a16="http://schemas.microsoft.com/office/drawing/2014/main" id="{F556E957-E71E-6F38-2EA9-E4B91635AE5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075954" y="1765055"/>
                      <a:ext cx="1620000" cy="2160000"/>
                      <a:chOff x="338033" y="1852568"/>
                      <a:chExt cx="1620000" cy="2160000"/>
                    </a:xfrm>
                  </p:grpSpPr>
                  <p:sp>
                    <p:nvSpPr>
                      <p:cNvPr id="127" name="Прямоугольник: скругленные углы 58">
                        <a:extLst>
                          <a:ext uri="{FF2B5EF4-FFF2-40B4-BE49-F238E27FC236}">
                            <a16:creationId xmlns="" xmlns:a16="http://schemas.microsoft.com/office/drawing/2014/main" id="{79C3313E-E287-809B-E97A-5892BBE1155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8033" y="1852568"/>
                        <a:ext cx="1620000" cy="2160000"/>
                      </a:xfrm>
                      <a:prstGeom prst="roundRect">
                        <a:avLst/>
                      </a:prstGeom>
                      <a:noFill/>
                      <a:ln w="3175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/>
                      </a:p>
                    </p:txBody>
                  </p:sp>
                  <p:sp>
                    <p:nvSpPr>
                      <p:cNvPr id="128" name="Блок-схема: узел 127">
                        <a:extLst>
                          <a:ext uri="{FF2B5EF4-FFF2-40B4-BE49-F238E27FC236}">
                            <a16:creationId xmlns="" xmlns:a16="http://schemas.microsoft.com/office/drawing/2014/main" id="{DC1625E3-48E5-E3B5-DADD-CAC83EC240C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11606" y="1925588"/>
                        <a:ext cx="330981" cy="330941"/>
                      </a:xfrm>
                      <a:prstGeom prst="flowChartConnector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ru-RU" b="1" dirty="0" smtClean="0"/>
                          <a:t>3</a:t>
                        </a:r>
                        <a:endParaRPr lang="ru-RU" b="1" dirty="0"/>
                      </a:p>
                    </p:txBody>
                  </p:sp>
                </p:grpSp>
                <p:sp>
                  <p:nvSpPr>
                    <p:cNvPr id="125" name="TextBox 124">
                      <a:extLst>
                        <a:ext uri="{FF2B5EF4-FFF2-40B4-BE49-F238E27FC236}">
                          <a16:creationId xmlns="" xmlns:a16="http://schemas.microsoft.com/office/drawing/2014/main" id="{1A2D5B6A-7B06-59FE-27E2-6C75D6C9F9D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443820" y="1796022"/>
                      <a:ext cx="1319843" cy="55399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ru-RU" sz="1000" dirty="0" smtClean="0">
                          <a:solidFill>
                            <a:schemeClr val="accent1"/>
                          </a:solidFill>
                          <a:latin typeface="Franklin Gothic Demi Cond" panose="020B0706030402020204" pitchFamily="34" charset="0"/>
                          <a:ea typeface="Yu Gothic UI Semibold" panose="020B0700000000000000" pitchFamily="34" charset="-128"/>
                        </a:rPr>
                        <a:t>СОБЛЮДАЙТЕ ТЕХНИКУ БЕЗОПАСНОСТИ</a:t>
                      </a:r>
                      <a:endParaRPr lang="ru-RU" sz="1000" dirty="0">
                        <a:solidFill>
                          <a:schemeClr val="accent1"/>
                        </a:solidFill>
                        <a:latin typeface="Franklin Gothic Medium Cond" panose="020B0606030402020204" pitchFamily="34" charset="0"/>
                        <a:ea typeface="Yu Gothic UI Semibold" panose="020B0700000000000000" pitchFamily="34" charset="-128"/>
                      </a:endParaRPr>
                    </a:p>
                  </p:txBody>
                </p:sp>
                <p:sp>
                  <p:nvSpPr>
                    <p:cNvPr id="126" name="TextBox 125">
                      <a:extLst>
                        <a:ext uri="{FF2B5EF4-FFF2-40B4-BE49-F238E27FC236}">
                          <a16:creationId xmlns="" xmlns:a16="http://schemas.microsoft.com/office/drawing/2014/main" id="{6D345D20-A3CD-F8AE-7EB0-B24403AA157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098242" y="3021145"/>
                      <a:ext cx="1633053" cy="78483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Не курите, </a:t>
                      </a:r>
                      <a:br>
                        <a:rPr lang="ru-RU" sz="900" dirty="0" smtClean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</a:br>
                      <a:r>
                        <a:rPr lang="ru-RU" sz="900" dirty="0" smtClean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не употребляйте </a:t>
                      </a:r>
                      <a:r>
                        <a:rPr lang="ru-RU" sz="900" dirty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спиртные </a:t>
                      </a:r>
                      <a:r>
                        <a:rPr lang="ru-RU" sz="900" dirty="0" smtClean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напитки, не шумите, </a:t>
                      </a:r>
                      <a:br>
                        <a:rPr lang="ru-RU" sz="900" dirty="0" smtClean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</a:br>
                      <a:r>
                        <a:rPr lang="ru-RU" sz="900" dirty="0" smtClean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не ходите </a:t>
                      </a:r>
                      <a:r>
                        <a:rPr lang="ru-RU" sz="900" dirty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без </a:t>
                      </a:r>
                      <a:r>
                        <a:rPr lang="ru-RU" sz="900" dirty="0" smtClean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надобности</a:t>
                      </a:r>
                      <a:br>
                        <a:rPr lang="ru-RU" sz="900" dirty="0" smtClean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</a:br>
                      <a:r>
                        <a:rPr lang="ru-RU" sz="900" dirty="0" smtClean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по помещению</a:t>
                      </a:r>
                      <a:endParaRPr lang="ru-RU" sz="900" dirty="0">
                        <a:solidFill>
                          <a:schemeClr val="tx2"/>
                        </a:solidFill>
                        <a:latin typeface="Franklin Gothic Book" panose="020B0503020102020204" pitchFamily="34" charset="0"/>
                        <a:ea typeface="Yu Gothic UI Semibold" panose="020B0700000000000000" pitchFamily="34" charset="-128"/>
                      </a:endParaRPr>
                    </a:p>
                  </p:txBody>
                </p:sp>
              </p:grpSp>
              <p:grpSp>
                <p:nvGrpSpPr>
                  <p:cNvPr id="158" name="Группа 157">
                    <a:extLst>
                      <a:ext uri="{FF2B5EF4-FFF2-40B4-BE49-F238E27FC236}">
                        <a16:creationId xmlns="" xmlns:a16="http://schemas.microsoft.com/office/drawing/2014/main" id="{E814554C-908E-E972-9808-CCA071477987}"/>
                      </a:ext>
                    </a:extLst>
                  </p:cNvPr>
                  <p:cNvGrpSpPr/>
                  <p:nvPr/>
                </p:nvGrpSpPr>
                <p:grpSpPr>
                  <a:xfrm>
                    <a:off x="5057994" y="1773724"/>
                    <a:ext cx="1849275" cy="2166693"/>
                    <a:chOff x="3459272" y="1859036"/>
                    <a:chExt cx="1849275" cy="2166693"/>
                  </a:xfrm>
                </p:grpSpPr>
                <p:grpSp>
                  <p:nvGrpSpPr>
                    <p:cNvPr id="58" name="Группа 57">
                      <a:extLst>
                        <a:ext uri="{FF2B5EF4-FFF2-40B4-BE49-F238E27FC236}">
                          <a16:creationId xmlns="" xmlns:a16="http://schemas.microsoft.com/office/drawing/2014/main" id="{F556E957-E71E-6F38-2EA9-E4B91635AE5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475686" y="1859036"/>
                      <a:ext cx="1620000" cy="2160000"/>
                      <a:chOff x="338033" y="1852568"/>
                      <a:chExt cx="1620000" cy="2160000"/>
                    </a:xfrm>
                  </p:grpSpPr>
                  <p:sp>
                    <p:nvSpPr>
                      <p:cNvPr id="59" name="Прямоугольник: скругленные углы 58">
                        <a:extLst>
                          <a:ext uri="{FF2B5EF4-FFF2-40B4-BE49-F238E27FC236}">
                            <a16:creationId xmlns="" xmlns:a16="http://schemas.microsoft.com/office/drawing/2014/main" id="{79C3313E-E287-809B-E97A-5892BBE1155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8033" y="1852568"/>
                        <a:ext cx="1620000" cy="2160000"/>
                      </a:xfrm>
                      <a:prstGeom prst="roundRect">
                        <a:avLst/>
                      </a:prstGeom>
                      <a:noFill/>
                      <a:ln w="3175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/>
                      </a:p>
                    </p:txBody>
                  </p:sp>
                  <p:sp>
                    <p:nvSpPr>
                      <p:cNvPr id="65" name="Блок-схема: узел 64">
                        <a:extLst>
                          <a:ext uri="{FF2B5EF4-FFF2-40B4-BE49-F238E27FC236}">
                            <a16:creationId xmlns="" xmlns:a16="http://schemas.microsoft.com/office/drawing/2014/main" id="{DC1625E3-48E5-E3B5-DADD-CAC83EC240C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11606" y="1925588"/>
                        <a:ext cx="330981" cy="330941"/>
                      </a:xfrm>
                      <a:prstGeom prst="flowChartConnector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ru-RU" b="1" dirty="0" smtClean="0"/>
                          <a:t>4</a:t>
                        </a:r>
                        <a:endParaRPr lang="ru-RU" b="1" dirty="0"/>
                      </a:p>
                    </p:txBody>
                  </p:sp>
                </p:grpSp>
                <p:sp>
                  <p:nvSpPr>
                    <p:cNvPr id="156" name="TextBox 155">
                      <a:extLst>
                        <a:ext uri="{FF2B5EF4-FFF2-40B4-BE49-F238E27FC236}">
                          <a16:creationId xmlns="" xmlns:a16="http://schemas.microsoft.com/office/drawing/2014/main" id="{1A2D5B6A-7B06-59FE-27E2-6C75D6C9F9D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834304" y="1867402"/>
                      <a:ext cx="1474243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ru-RU" sz="1000" dirty="0" smtClean="0">
                          <a:solidFill>
                            <a:schemeClr val="accent1"/>
                          </a:solidFill>
                          <a:latin typeface="Franklin Gothic Demi Cond" panose="020B0706030402020204" pitchFamily="34" charset="0"/>
                          <a:ea typeface="Yu Gothic UI Semibold" panose="020B0700000000000000" pitchFamily="34" charset="-128"/>
                        </a:rPr>
                        <a:t>НЕ ТРОГАЙТЕ ОБОРУДОВАНИЕ</a:t>
                      </a:r>
                      <a:endParaRPr lang="ru-RU" sz="1000" dirty="0">
                        <a:solidFill>
                          <a:schemeClr val="accent1"/>
                        </a:solidFill>
                        <a:latin typeface="Franklin Gothic Medium Cond" panose="020B0606030402020204" pitchFamily="34" charset="0"/>
                        <a:ea typeface="Yu Gothic UI Semibold" panose="020B0700000000000000" pitchFamily="34" charset="-128"/>
                      </a:endParaRPr>
                    </a:p>
                  </p:txBody>
                </p:sp>
                <p:sp>
                  <p:nvSpPr>
                    <p:cNvPr id="157" name="TextBox 156">
                      <a:extLst>
                        <a:ext uri="{FF2B5EF4-FFF2-40B4-BE49-F238E27FC236}">
                          <a16:creationId xmlns="" xmlns:a16="http://schemas.microsoft.com/office/drawing/2014/main" id="{6D345D20-A3CD-F8AE-7EB0-B24403AA157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459272" y="3102399"/>
                      <a:ext cx="1628233" cy="92333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Не выключайте освещение</a:t>
                      </a:r>
                      <a:br>
                        <a:rPr lang="ru-RU" sz="900" dirty="0" smtClean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</a:br>
                      <a:r>
                        <a:rPr lang="ru-RU" sz="900" dirty="0" smtClean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 </a:t>
                      </a:r>
                      <a:r>
                        <a:rPr lang="ru-RU" sz="900" dirty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и оборудование, </a:t>
                      </a:r>
                      <a:r>
                        <a:rPr lang="ru-RU" sz="900" dirty="0" smtClean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не входите </a:t>
                      </a:r>
                      <a:r>
                        <a:rPr lang="ru-RU" sz="900" dirty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в технические помещения, </a:t>
                      </a:r>
                      <a:r>
                        <a:rPr lang="ru-RU" sz="900" dirty="0" smtClean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не прикасайтесь</a:t>
                      </a:r>
                      <a:br>
                        <a:rPr lang="ru-RU" sz="900" dirty="0" smtClean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</a:br>
                      <a:r>
                        <a:rPr lang="ru-RU" sz="900" dirty="0" smtClean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к </a:t>
                      </a:r>
                      <a:r>
                        <a:rPr lang="ru-RU" sz="900" dirty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инженерным </a:t>
                      </a:r>
                      <a:r>
                        <a:rPr lang="ru-RU" sz="900" dirty="0" smtClean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коммуникациям</a:t>
                      </a:r>
                      <a:endParaRPr lang="ru-RU" sz="900" dirty="0">
                        <a:solidFill>
                          <a:schemeClr val="tx2"/>
                        </a:solidFill>
                        <a:latin typeface="Franklin Gothic Book" panose="020B0503020102020204" pitchFamily="34" charset="0"/>
                        <a:ea typeface="Yu Gothic UI Semibold" panose="020B0700000000000000" pitchFamily="34" charset="-128"/>
                      </a:endParaRPr>
                    </a:p>
                  </p:txBody>
                </p:sp>
              </p:grpSp>
              <p:grpSp>
                <p:nvGrpSpPr>
                  <p:cNvPr id="9" name="Группа 8"/>
                  <p:cNvGrpSpPr/>
                  <p:nvPr/>
                </p:nvGrpSpPr>
                <p:grpSpPr>
                  <a:xfrm>
                    <a:off x="203962" y="3931550"/>
                    <a:ext cx="1626601" cy="2160000"/>
                    <a:chOff x="203962" y="3931550"/>
                    <a:chExt cx="1626601" cy="2160000"/>
                  </a:xfrm>
                </p:grpSpPr>
                <p:grpSp>
                  <p:nvGrpSpPr>
                    <p:cNvPr id="171" name="Группа 170">
                      <a:extLst>
                        <a:ext uri="{FF2B5EF4-FFF2-40B4-BE49-F238E27FC236}">
                          <a16:creationId xmlns="" xmlns:a16="http://schemas.microsoft.com/office/drawing/2014/main" id="{9CB6A210-A4A7-9A9E-8E70-4134F4A5F2B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03962" y="3931550"/>
                      <a:ext cx="1626601" cy="2160000"/>
                      <a:chOff x="5206317" y="1871669"/>
                      <a:chExt cx="1565578" cy="1972812"/>
                    </a:xfrm>
                  </p:grpSpPr>
                  <p:grpSp>
                    <p:nvGrpSpPr>
                      <p:cNvPr id="113" name="Группа 112">
                        <a:extLst>
                          <a:ext uri="{FF2B5EF4-FFF2-40B4-BE49-F238E27FC236}">
                            <a16:creationId xmlns="" xmlns:a16="http://schemas.microsoft.com/office/drawing/2014/main" id="{A7E51EC1-8BB8-6BB5-C2EC-753EC2B89B3D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212669" y="1871669"/>
                        <a:ext cx="1559226" cy="1972812"/>
                        <a:chOff x="354851" y="1860980"/>
                        <a:chExt cx="1559226" cy="1972812"/>
                      </a:xfrm>
                    </p:grpSpPr>
                    <p:sp>
                      <p:nvSpPr>
                        <p:cNvPr id="114" name="Прямоугольник: скругленные углы 113">
                          <a:extLst>
                            <a:ext uri="{FF2B5EF4-FFF2-40B4-BE49-F238E27FC236}">
                              <a16:creationId xmlns="" xmlns:a16="http://schemas.microsoft.com/office/drawing/2014/main" id="{41F7044E-648F-07A7-9D48-FFEAF1FD873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54851" y="1860980"/>
                          <a:ext cx="1559226" cy="1972812"/>
                        </a:xfrm>
                        <a:prstGeom prst="roundRect">
                          <a:avLst/>
                        </a:prstGeom>
                        <a:noFill/>
                        <a:ln w="3175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ru-RU"/>
                        </a:p>
                      </p:txBody>
                    </p:sp>
                    <p:sp>
                      <p:nvSpPr>
                        <p:cNvPr id="116" name="Блок-схема: узел 115">
                          <a:extLst>
                            <a:ext uri="{FF2B5EF4-FFF2-40B4-BE49-F238E27FC236}">
                              <a16:creationId xmlns="" xmlns:a16="http://schemas.microsoft.com/office/drawing/2014/main" id="{35B82102-2B0C-AFA4-5722-100D6E4EBF0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11606" y="1925588"/>
                          <a:ext cx="330981" cy="330941"/>
                        </a:xfrm>
                        <a:prstGeom prst="flowChartConnector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ru-RU" b="1" dirty="0"/>
                            <a:t>5</a:t>
                          </a:r>
                        </a:p>
                      </p:txBody>
                    </p:sp>
                  </p:grpSp>
                  <p:sp>
                    <p:nvSpPr>
                      <p:cNvPr id="169" name="TextBox 168">
                        <a:extLst>
                          <a:ext uri="{FF2B5EF4-FFF2-40B4-BE49-F238E27FC236}">
                            <a16:creationId xmlns="" xmlns:a16="http://schemas.microsoft.com/office/drawing/2014/main" id="{E346E17A-C31B-3BB4-CF0F-7CDD8ED068E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206317" y="2919233"/>
                        <a:ext cx="1539813" cy="59031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ru-RU" sz="900" dirty="0" smtClean="0">
                            <a:solidFill>
                              <a:schemeClr val="tx2"/>
                            </a:solidFill>
                            <a:latin typeface="Franklin Gothic Book" panose="020B0503020102020204" pitchFamily="34" charset="0"/>
                            <a:ea typeface="Yu Gothic UI Semibold" panose="020B0700000000000000" pitchFamily="34" charset="-128"/>
                          </a:rPr>
                          <a:t>Собирайте мусор</a:t>
                        </a:r>
                        <a:br>
                          <a:rPr lang="ru-RU" sz="900" dirty="0" smtClean="0">
                            <a:solidFill>
                              <a:schemeClr val="tx2"/>
                            </a:solidFill>
                            <a:latin typeface="Franklin Gothic Book" panose="020B0503020102020204" pitchFamily="34" charset="0"/>
                            <a:ea typeface="Yu Gothic UI Semibold" panose="020B0700000000000000" pitchFamily="34" charset="-128"/>
                          </a:rPr>
                        </a:br>
                        <a:r>
                          <a:rPr lang="ru-RU" sz="900" dirty="0" smtClean="0">
                            <a:solidFill>
                              <a:schemeClr val="tx2"/>
                            </a:solidFill>
                            <a:latin typeface="Franklin Gothic Book" panose="020B0503020102020204" pitchFamily="34" charset="0"/>
                            <a:ea typeface="Yu Gothic UI Semibold" panose="020B0700000000000000" pitchFamily="34" charset="-128"/>
                          </a:rPr>
                          <a:t>в контейнеры. Проводите уборку помещений не менее двух раз в сутки</a:t>
                        </a:r>
                        <a:endParaRPr lang="ru-RU" sz="900" dirty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endParaRPr>
                      </a:p>
                    </p:txBody>
                  </p:sp>
                  <p:sp>
                    <p:nvSpPr>
                      <p:cNvPr id="170" name="TextBox 169">
                        <a:extLst>
                          <a:ext uri="{FF2B5EF4-FFF2-40B4-BE49-F238E27FC236}">
                            <a16:creationId xmlns="" xmlns:a16="http://schemas.microsoft.com/office/drawing/2014/main" id="{2E72BD45-C01D-9D33-226F-5E89A551163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541807" y="1924859"/>
                        <a:ext cx="1204321" cy="22488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ru-RU" sz="1000" dirty="0" smtClean="0">
                            <a:solidFill>
                              <a:schemeClr val="accent1"/>
                            </a:solidFill>
                            <a:latin typeface="Franklin Gothic Demi Cond" panose="020B0706030402020204" pitchFamily="34" charset="0"/>
                            <a:ea typeface="Yu Gothic UI Semibold" panose="020B0700000000000000" pitchFamily="34" charset="-128"/>
                          </a:rPr>
                          <a:t>ОРГАНИЗУЙТЕ БЫТ</a:t>
                        </a:r>
                        <a:endParaRPr lang="ru-RU" sz="1000" dirty="0">
                          <a:solidFill>
                            <a:schemeClr val="accent1"/>
                          </a:solidFill>
                          <a:latin typeface="Franklin Gothic Medium Cond" panose="020B0606030402020204" pitchFamily="34" charset="0"/>
                          <a:ea typeface="Yu Gothic UI Semibold" panose="020B0700000000000000" pitchFamily="34" charset="-128"/>
                        </a:endParaRPr>
                      </a:p>
                    </p:txBody>
                  </p:sp>
                </p:grpSp>
                <p:pic>
                  <p:nvPicPr>
                    <p:cNvPr id="23" name="Рисунок 22"/>
                    <p:cNvPicPr>
                      <a:picLocks noChangeAspect="1"/>
                    </p:cNvPicPr>
                    <p:nvPr/>
                  </p:nvPicPr>
                  <p:blipFill>
                    <a:blip r:embed="rId19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649917" y="4217415"/>
                      <a:ext cx="906816" cy="906816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8" name="Группа 7"/>
                  <p:cNvGrpSpPr/>
                  <p:nvPr/>
                </p:nvGrpSpPr>
                <p:grpSpPr>
                  <a:xfrm>
                    <a:off x="1830502" y="3932595"/>
                    <a:ext cx="1620000" cy="2160000"/>
                    <a:chOff x="1830502" y="3932595"/>
                    <a:chExt cx="1620000" cy="2160000"/>
                  </a:xfrm>
                </p:grpSpPr>
                <p:grpSp>
                  <p:nvGrpSpPr>
                    <p:cNvPr id="182" name="Группа 181">
                      <a:extLst>
                        <a:ext uri="{FF2B5EF4-FFF2-40B4-BE49-F238E27FC236}">
                          <a16:creationId xmlns="" xmlns:a16="http://schemas.microsoft.com/office/drawing/2014/main" id="{F033DAA0-8DE1-0903-DEB9-2AC9DAC13AD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830502" y="3932595"/>
                      <a:ext cx="1620000" cy="2160000"/>
                      <a:chOff x="336407" y="1862093"/>
                      <a:chExt cx="1620000" cy="2160000"/>
                    </a:xfrm>
                  </p:grpSpPr>
                  <p:grpSp>
                    <p:nvGrpSpPr>
                      <p:cNvPr id="183" name="Группа 182">
                        <a:extLst>
                          <a:ext uri="{FF2B5EF4-FFF2-40B4-BE49-F238E27FC236}">
                            <a16:creationId xmlns="" xmlns:a16="http://schemas.microsoft.com/office/drawing/2014/main" id="{A0393748-46E3-57E1-7A2E-BE580FB2817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36407" y="1862093"/>
                        <a:ext cx="1620000" cy="2160000"/>
                        <a:chOff x="336407" y="1862093"/>
                        <a:chExt cx="1620000" cy="2160000"/>
                      </a:xfrm>
                    </p:grpSpPr>
                    <p:sp>
                      <p:nvSpPr>
                        <p:cNvPr id="185" name="Прямоугольник: скругленные углы 184">
                          <a:extLst>
                            <a:ext uri="{FF2B5EF4-FFF2-40B4-BE49-F238E27FC236}">
                              <a16:creationId xmlns="" xmlns:a16="http://schemas.microsoft.com/office/drawing/2014/main" id="{989B9BC8-04A7-7C66-7FAD-380EDA80457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36407" y="1862093"/>
                          <a:ext cx="1620000" cy="2160000"/>
                        </a:xfrm>
                        <a:prstGeom prst="roundRect">
                          <a:avLst/>
                        </a:prstGeom>
                        <a:noFill/>
                        <a:ln w="3175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ru-RU"/>
                        </a:p>
                      </p:txBody>
                    </p:sp>
                    <p:sp>
                      <p:nvSpPr>
                        <p:cNvPr id="191" name="Блок-схема: узел 190">
                          <a:extLst>
                            <a:ext uri="{FF2B5EF4-FFF2-40B4-BE49-F238E27FC236}">
                              <a16:creationId xmlns="" xmlns:a16="http://schemas.microsoft.com/office/drawing/2014/main" id="{322E4D87-5D9E-BC54-3ED1-A69F46F51D4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11606" y="1925588"/>
                          <a:ext cx="330981" cy="330941"/>
                        </a:xfrm>
                        <a:prstGeom prst="flowChartConnector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ru-RU" b="1" dirty="0"/>
                            <a:t>6</a:t>
                          </a:r>
                        </a:p>
                      </p:txBody>
                    </p:sp>
                  </p:grpSp>
                  <p:sp>
                    <p:nvSpPr>
                      <p:cNvPr id="184" name="TextBox 183">
                        <a:extLst>
                          <a:ext uri="{FF2B5EF4-FFF2-40B4-BE49-F238E27FC236}">
                            <a16:creationId xmlns="" xmlns:a16="http://schemas.microsoft.com/office/drawing/2014/main" id="{8EBCC7DB-A17B-3D17-889F-154DC97E05B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21482" y="1895022"/>
                        <a:ext cx="1229963" cy="4001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ru-RU" sz="1000" dirty="0" smtClean="0">
                            <a:solidFill>
                              <a:schemeClr val="accent1"/>
                            </a:solidFill>
                            <a:latin typeface="Franklin Gothic Demi Cond" panose="020B0706030402020204" pitchFamily="34" charset="0"/>
                            <a:ea typeface="Yu Gothic UI Semibold" panose="020B0700000000000000" pitchFamily="34" charset="-128"/>
                          </a:rPr>
                          <a:t>БУДЬТЕ ОСТОРОЖНЫ</a:t>
                        </a:r>
                        <a:endParaRPr lang="ru-RU" sz="1000" dirty="0">
                          <a:solidFill>
                            <a:schemeClr val="accent1"/>
                          </a:solidFill>
                          <a:latin typeface="Franklin Gothic Medium Cond" panose="020B0606030402020204" pitchFamily="34" charset="0"/>
                          <a:ea typeface="Yu Gothic UI Semibold" panose="020B0700000000000000" pitchFamily="34" charset="-128"/>
                        </a:endParaRPr>
                      </a:p>
                    </p:txBody>
                  </p:sp>
                </p:grpSp>
                <p:pic>
                  <p:nvPicPr>
                    <p:cNvPr id="28" name="Рисунок 27"/>
                    <p:cNvPicPr>
                      <a:picLocks noChangeAspect="1"/>
                    </p:cNvPicPr>
                    <p:nvPr/>
                  </p:nvPicPr>
                  <p:blipFill>
                    <a:blip r:embed="rId20" cstate="print">
                      <a:clrChange>
                        <a:clrFrom>
                          <a:srgbClr val="F3FFFF"/>
                        </a:clrFrom>
                        <a:clrTo>
                          <a:srgbClr val="F3FFFF">
                            <a:alpha val="0"/>
                          </a:srgbClr>
                        </a:clrTo>
                      </a:clrChange>
                      <a:extLst>
                        <a:ext uri="{BEBA8EAE-BF5A-486C-A8C5-ECC9F3942E4B}">
                          <a14:imgProps xmlns:a14="http://schemas.microsoft.com/office/drawing/2010/main">
                            <a14:imgLayer r:embed="rId21">
                              <a14:imgEffect>
                                <a14:colorTemperature colorTemp="5300"/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2354872" y="4385405"/>
                      <a:ext cx="601255" cy="708286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21" name="TextBox 120">
                      <a:extLst>
                        <a:ext uri="{FF2B5EF4-FFF2-40B4-BE49-F238E27FC236}">
                          <a16:creationId xmlns="" xmlns:a16="http://schemas.microsoft.com/office/drawing/2014/main" id="{E346E17A-C31B-3BB4-CF0F-7CDD8ED068E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57373" y="5068335"/>
                      <a:ext cx="1566458" cy="92333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При </a:t>
                      </a:r>
                      <a:r>
                        <a:rPr lang="ru-RU" sz="900" dirty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пользовании источниками </a:t>
                      </a:r>
                      <a:r>
                        <a:rPr lang="ru-RU" sz="900" dirty="0" smtClean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света</a:t>
                      </a:r>
                      <a:br>
                        <a:rPr lang="ru-RU" sz="900" dirty="0" smtClean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</a:br>
                      <a:r>
                        <a:rPr lang="ru-RU" sz="900" dirty="0" smtClean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с </a:t>
                      </a:r>
                      <a:r>
                        <a:rPr lang="ru-RU" sz="900" dirty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открытым пламенем (свечи, керосиновые лампы) </a:t>
                      </a:r>
                      <a:r>
                        <a:rPr lang="ru-RU" sz="900" dirty="0" smtClean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ставьте их ближе</a:t>
                      </a:r>
                    </a:p>
                    <a:p>
                      <a:pPr algn="ctr"/>
                      <a:r>
                        <a:rPr lang="ru-RU" sz="900" dirty="0" smtClean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к </a:t>
                      </a:r>
                      <a:r>
                        <a:rPr lang="ru-RU" sz="900" dirty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вытяжным отверстиям</a:t>
                      </a:r>
                    </a:p>
                  </p:txBody>
                </p:sp>
              </p:grpSp>
              <p:grpSp>
                <p:nvGrpSpPr>
                  <p:cNvPr id="4" name="Группа 3"/>
                  <p:cNvGrpSpPr/>
                  <p:nvPr/>
                </p:nvGrpSpPr>
                <p:grpSpPr>
                  <a:xfrm>
                    <a:off x="5071636" y="3933235"/>
                    <a:ext cx="1702728" cy="2196274"/>
                    <a:chOff x="5071636" y="3933235"/>
                    <a:chExt cx="1702728" cy="2196274"/>
                  </a:xfrm>
                </p:grpSpPr>
                <p:grpSp>
                  <p:nvGrpSpPr>
                    <p:cNvPr id="107" name="Группа 106">
                      <a:extLst>
                        <a:ext uri="{FF2B5EF4-FFF2-40B4-BE49-F238E27FC236}">
                          <a16:creationId xmlns="" xmlns:a16="http://schemas.microsoft.com/office/drawing/2014/main" id="{F82C53EB-A4C9-4C83-5E8D-54468848C03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071636" y="3933235"/>
                      <a:ext cx="1702728" cy="2196274"/>
                      <a:chOff x="317812" y="1850693"/>
                      <a:chExt cx="1702728" cy="2196274"/>
                    </a:xfrm>
                  </p:grpSpPr>
                  <p:grpSp>
                    <p:nvGrpSpPr>
                      <p:cNvPr id="112" name="Группа 111">
                        <a:extLst>
                          <a:ext uri="{FF2B5EF4-FFF2-40B4-BE49-F238E27FC236}">
                            <a16:creationId xmlns="" xmlns:a16="http://schemas.microsoft.com/office/drawing/2014/main" id="{3463F376-7975-0F83-D28C-8DCF6906E0B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17812" y="1850693"/>
                        <a:ext cx="1702728" cy="2196274"/>
                        <a:chOff x="317812" y="1850693"/>
                        <a:chExt cx="1702728" cy="2196274"/>
                      </a:xfrm>
                    </p:grpSpPr>
                    <p:sp>
                      <p:nvSpPr>
                        <p:cNvPr id="118" name="Прямоугольник: скругленные углы 200">
                          <a:extLst>
                            <a:ext uri="{FF2B5EF4-FFF2-40B4-BE49-F238E27FC236}">
                              <a16:creationId xmlns="" xmlns:a16="http://schemas.microsoft.com/office/drawing/2014/main" id="{B5C010CF-31F0-4B27-2FBA-BF021973F75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17812" y="1850693"/>
                          <a:ext cx="1620000" cy="2160000"/>
                        </a:xfrm>
                        <a:prstGeom prst="roundRect">
                          <a:avLst/>
                        </a:prstGeom>
                        <a:noFill/>
                        <a:ln w="3175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ru-RU"/>
                        </a:p>
                      </p:txBody>
                    </p:sp>
                    <p:sp>
                      <p:nvSpPr>
                        <p:cNvPr id="119" name="TextBox 118">
                          <a:extLst>
                            <a:ext uri="{FF2B5EF4-FFF2-40B4-BE49-F238E27FC236}">
                              <a16:creationId xmlns="" xmlns:a16="http://schemas.microsoft.com/office/drawing/2014/main" id="{9008EEA8-5A4C-1421-28B2-BDB591D8B592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326134" y="2985138"/>
                          <a:ext cx="1694406" cy="106182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algn="ctr"/>
                          <a:r>
                            <a:rPr lang="ru-RU" sz="900" dirty="0" smtClean="0">
                              <a:solidFill>
                                <a:schemeClr val="tx2"/>
                              </a:solidFill>
                              <a:latin typeface="Franklin Gothic Book" panose="020B0503020102020204" pitchFamily="34" charset="0"/>
                              <a:ea typeface="Yu Gothic UI Semibold" panose="020B0700000000000000" pitchFamily="34" charset="-128"/>
                            </a:rPr>
                            <a:t>Выходите только по команде старшего по укрытию после отбоя тревоги или при </a:t>
                          </a:r>
                          <a:r>
                            <a:rPr lang="ru-RU" sz="900" dirty="0">
                              <a:solidFill>
                                <a:schemeClr val="tx2"/>
                              </a:solidFill>
                              <a:latin typeface="Franklin Gothic Book" panose="020B0503020102020204" pitchFamily="34" charset="0"/>
                              <a:ea typeface="Yu Gothic UI Semibold" panose="020B0700000000000000" pitchFamily="34" charset="-128"/>
                            </a:rPr>
                            <a:t>аварийной угрозе. Сначала </a:t>
                          </a:r>
                          <a:r>
                            <a:rPr lang="ru-RU" sz="900" dirty="0" smtClean="0">
                              <a:solidFill>
                                <a:schemeClr val="tx2"/>
                              </a:solidFill>
                              <a:latin typeface="Franklin Gothic Book" panose="020B0503020102020204" pitchFamily="34" charset="0"/>
                              <a:ea typeface="Yu Gothic UI Semibold" panose="020B0700000000000000" pitchFamily="34" charset="-128"/>
                            </a:rPr>
                            <a:t>эвакуируются пострадавшие, </a:t>
                          </a:r>
                          <a:r>
                            <a:rPr lang="ru-RU" sz="900" dirty="0">
                              <a:solidFill>
                                <a:schemeClr val="tx2"/>
                              </a:solidFill>
                              <a:latin typeface="Franklin Gothic Book" panose="020B0503020102020204" pitchFamily="34" charset="0"/>
                              <a:ea typeface="Yu Gothic UI Semibold" panose="020B0700000000000000" pitchFamily="34" charset="-128"/>
                            </a:rPr>
                            <a:t>затем дети, </a:t>
                          </a:r>
                          <a:r>
                            <a:rPr lang="ru-RU" sz="900" dirty="0" smtClean="0">
                              <a:solidFill>
                                <a:schemeClr val="tx2"/>
                              </a:solidFill>
                              <a:latin typeface="Franklin Gothic Book" panose="020B0503020102020204" pitchFamily="34" charset="0"/>
                              <a:ea typeface="Yu Gothic UI Semibold" panose="020B0700000000000000" pitchFamily="34" charset="-128"/>
                            </a:rPr>
                            <a:t>пожилые</a:t>
                          </a:r>
                          <a:br>
                            <a:rPr lang="ru-RU" sz="900" dirty="0" smtClean="0">
                              <a:solidFill>
                                <a:schemeClr val="tx2"/>
                              </a:solidFill>
                              <a:latin typeface="Franklin Gothic Book" panose="020B0503020102020204" pitchFamily="34" charset="0"/>
                              <a:ea typeface="Yu Gothic UI Semibold" panose="020B0700000000000000" pitchFamily="34" charset="-128"/>
                            </a:rPr>
                          </a:br>
                          <a:r>
                            <a:rPr lang="ru-RU" sz="900" dirty="0" smtClean="0">
                              <a:solidFill>
                                <a:schemeClr val="tx2"/>
                              </a:solidFill>
                              <a:latin typeface="Franklin Gothic Book" panose="020B0503020102020204" pitchFamily="34" charset="0"/>
                              <a:ea typeface="Yu Gothic UI Semibold" panose="020B0700000000000000" pitchFamily="34" charset="-128"/>
                            </a:rPr>
                            <a:t>и  все остальные</a:t>
                          </a:r>
                          <a:endParaRPr lang="ru-RU" sz="900" dirty="0">
                            <a:solidFill>
                              <a:schemeClr val="tx2"/>
                            </a:solidFill>
                            <a:latin typeface="Franklin Gothic Book" panose="020B0503020102020204" pitchFamily="34" charset="0"/>
                            <a:ea typeface="Yu Gothic UI Semibold" panose="020B0700000000000000" pitchFamily="34" charset="-128"/>
                          </a:endParaRPr>
                        </a:p>
                      </p:txBody>
                    </p:sp>
                    <p:sp>
                      <p:nvSpPr>
                        <p:cNvPr id="120" name="Блок-схема: узел 119">
                          <a:extLst>
                            <a:ext uri="{FF2B5EF4-FFF2-40B4-BE49-F238E27FC236}">
                              <a16:creationId xmlns="" xmlns:a16="http://schemas.microsoft.com/office/drawing/2014/main" id="{8A988EEE-8940-DA30-23E4-C80515C9AA5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11606" y="1925588"/>
                          <a:ext cx="330981" cy="330941"/>
                        </a:xfrm>
                        <a:prstGeom prst="flowChartConnector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ru-RU" b="1" dirty="0" smtClean="0"/>
                            <a:t>8</a:t>
                          </a:r>
                          <a:endParaRPr lang="ru-RU" b="1" dirty="0"/>
                        </a:p>
                      </p:txBody>
                    </p:sp>
                  </p:grpSp>
                  <p:sp>
                    <p:nvSpPr>
                      <p:cNvPr id="115" name="TextBox 114">
                        <a:extLst>
                          <a:ext uri="{FF2B5EF4-FFF2-40B4-BE49-F238E27FC236}">
                            <a16:creationId xmlns="" xmlns:a16="http://schemas.microsoft.com/office/drawing/2014/main" id="{D970D3A1-1BAA-30A7-33B8-ADAA86DB6DB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08024" y="1892639"/>
                        <a:ext cx="1205623" cy="24622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ru-RU" sz="1000" dirty="0" smtClean="0">
                            <a:solidFill>
                              <a:schemeClr val="accent1"/>
                            </a:solidFill>
                            <a:latin typeface="Franklin Gothic Demi Cond" panose="020B0706030402020204" pitchFamily="34" charset="0"/>
                            <a:ea typeface="Yu Gothic UI Semibold" panose="020B0700000000000000" pitchFamily="34" charset="-128"/>
                          </a:rPr>
                          <a:t>НЕ  ТОРОПИТЕСЬ</a:t>
                        </a:r>
                        <a:endParaRPr lang="ru-RU" sz="1000" dirty="0">
                          <a:solidFill>
                            <a:schemeClr val="accent1"/>
                          </a:solidFill>
                          <a:latin typeface="Franklin Gothic Demi Cond" panose="020B0706030402020204" pitchFamily="34" charset="0"/>
                          <a:ea typeface="Yu Gothic UI Semibold" panose="020B0700000000000000" pitchFamily="34" charset="-128"/>
                        </a:endParaRPr>
                      </a:p>
                    </p:txBody>
                  </p:sp>
                </p:grpSp>
                <p:pic>
                  <p:nvPicPr>
                    <p:cNvPr id="31" name="Рисунок 30"/>
                    <p:cNvPicPr>
                      <a:picLocks noChangeAspect="1"/>
                    </p:cNvPicPr>
                    <p:nvPr/>
                  </p:nvPicPr>
                  <p:blipFill rotWithShape="1">
                    <a:blip r:embed="rId22" cstate="print">
                      <a:clrChange>
                        <a:clrFrom>
                          <a:srgbClr val="FFFFFF"/>
                        </a:clrFrom>
                        <a:clrTo>
                          <a:srgbClr val="FFFFFF">
                            <a:alpha val="0"/>
                          </a:srgbClr>
                        </a:clrTo>
                      </a:clrChange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39074" b="9592"/>
                    <a:stretch/>
                  </p:blipFill>
                  <p:spPr>
                    <a:xfrm>
                      <a:off x="5215096" y="4207986"/>
                      <a:ext cx="1365953" cy="868840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5" name="Группа 4"/>
                  <p:cNvGrpSpPr/>
                  <p:nvPr/>
                </p:nvGrpSpPr>
                <p:grpSpPr>
                  <a:xfrm>
                    <a:off x="3451340" y="3925433"/>
                    <a:ext cx="1644099" cy="2160000"/>
                    <a:chOff x="3451340" y="3934958"/>
                    <a:chExt cx="1644099" cy="2160000"/>
                  </a:xfrm>
                </p:grpSpPr>
                <p:grpSp>
                  <p:nvGrpSpPr>
                    <p:cNvPr id="198" name="Группа 197">
                      <a:extLst>
                        <a:ext uri="{FF2B5EF4-FFF2-40B4-BE49-F238E27FC236}">
                          <a16:creationId xmlns="" xmlns:a16="http://schemas.microsoft.com/office/drawing/2014/main" id="{F82C53EB-A4C9-4C83-5E8D-54468848C03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451340" y="3934958"/>
                      <a:ext cx="1644099" cy="2160000"/>
                      <a:chOff x="330057" y="1830622"/>
                      <a:chExt cx="1644099" cy="2160000"/>
                    </a:xfrm>
                  </p:grpSpPr>
                  <p:grpSp>
                    <p:nvGrpSpPr>
                      <p:cNvPr id="199" name="Группа 198">
                        <a:extLst>
                          <a:ext uri="{FF2B5EF4-FFF2-40B4-BE49-F238E27FC236}">
                            <a16:creationId xmlns="" xmlns:a16="http://schemas.microsoft.com/office/drawing/2014/main" id="{3463F376-7975-0F83-D28C-8DCF6906E0B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30057" y="1830622"/>
                        <a:ext cx="1620000" cy="2160000"/>
                        <a:chOff x="330057" y="1830622"/>
                        <a:chExt cx="1620000" cy="2160000"/>
                      </a:xfrm>
                    </p:grpSpPr>
                    <p:sp>
                      <p:nvSpPr>
                        <p:cNvPr id="201" name="Прямоугольник: скругленные углы 200">
                          <a:extLst>
                            <a:ext uri="{FF2B5EF4-FFF2-40B4-BE49-F238E27FC236}">
                              <a16:creationId xmlns="" xmlns:a16="http://schemas.microsoft.com/office/drawing/2014/main" id="{B5C010CF-31F0-4B27-2FBA-BF021973F75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30057" y="1830622"/>
                          <a:ext cx="1620000" cy="2160000"/>
                        </a:xfrm>
                        <a:prstGeom prst="roundRect">
                          <a:avLst/>
                        </a:prstGeom>
                        <a:noFill/>
                        <a:ln w="3175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ru-RU"/>
                        </a:p>
                      </p:txBody>
                    </p:sp>
                    <p:sp>
                      <p:nvSpPr>
                        <p:cNvPr id="203" name="Блок-схема: узел 202">
                          <a:extLst>
                            <a:ext uri="{FF2B5EF4-FFF2-40B4-BE49-F238E27FC236}">
                              <a16:creationId xmlns="" xmlns:a16="http://schemas.microsoft.com/office/drawing/2014/main" id="{8A988EEE-8940-DA30-23E4-C80515C9AA5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11606" y="1925588"/>
                          <a:ext cx="330981" cy="330941"/>
                        </a:xfrm>
                        <a:prstGeom prst="flowChartConnector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ru-RU" b="1" dirty="0"/>
                            <a:t>7</a:t>
                          </a:r>
                        </a:p>
                      </p:txBody>
                    </p:sp>
                  </p:grpSp>
                  <p:sp>
                    <p:nvSpPr>
                      <p:cNvPr id="200" name="TextBox 199">
                        <a:extLst>
                          <a:ext uri="{FF2B5EF4-FFF2-40B4-BE49-F238E27FC236}">
                            <a16:creationId xmlns="" xmlns:a16="http://schemas.microsoft.com/office/drawing/2014/main" id="{D970D3A1-1BAA-30A7-33B8-ADAA86DB6DB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07865" y="1883340"/>
                        <a:ext cx="1266291" cy="4001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ru-RU" sz="1000" dirty="0" smtClean="0">
                            <a:solidFill>
                              <a:schemeClr val="accent1"/>
                            </a:solidFill>
                            <a:latin typeface="Franklin Gothic Demi Cond" panose="020B0706030402020204" pitchFamily="34" charset="0"/>
                            <a:ea typeface="Yu Gothic UI Semibold" panose="020B0700000000000000" pitchFamily="34" charset="-128"/>
                          </a:rPr>
                          <a:t>ОКАЗЫВАЙТЕ ПОМОЩЬ</a:t>
                        </a:r>
                        <a:endParaRPr lang="ru-RU" sz="1000" dirty="0">
                          <a:solidFill>
                            <a:schemeClr val="accent1"/>
                          </a:solidFill>
                          <a:latin typeface="Franklin Gothic Demi Cond" panose="020B0706030402020204" pitchFamily="34" charset="0"/>
                          <a:ea typeface="Yu Gothic UI Semibold" panose="020B0700000000000000" pitchFamily="34" charset="-128"/>
                        </a:endParaRPr>
                      </a:p>
                    </p:txBody>
                  </p:sp>
                </p:grpSp>
                <p:sp>
                  <p:nvSpPr>
                    <p:cNvPr id="122" name="TextBox 121">
                      <a:extLst>
                        <a:ext uri="{FF2B5EF4-FFF2-40B4-BE49-F238E27FC236}">
                          <a16:creationId xmlns="" xmlns:a16="http://schemas.microsoft.com/office/drawing/2014/main" id="{E346E17A-C31B-3BB4-CF0F-7CDD8ED068E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498827" y="5078842"/>
                      <a:ext cx="1566458" cy="92333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П</a:t>
                      </a:r>
                      <a:r>
                        <a:rPr lang="ru-RU" sz="900" dirty="0" smtClean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ри </a:t>
                      </a:r>
                      <a:r>
                        <a:rPr lang="ru-RU" sz="900" dirty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частичных разрушениях или завале выходов </a:t>
                      </a:r>
                      <a:r>
                        <a:rPr lang="ru-RU" sz="900" dirty="0" smtClean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ожидайте указаний </a:t>
                      </a:r>
                      <a:r>
                        <a:rPr lang="ru-RU" sz="900" dirty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старшего по укрытию, </a:t>
                      </a:r>
                      <a:r>
                        <a:rPr lang="ru-RU" sz="900" dirty="0" smtClean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оказывайте </a:t>
                      </a:r>
                      <a:r>
                        <a:rPr lang="ru-RU" sz="900" dirty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помощь в разборе </a:t>
                      </a:r>
                      <a:r>
                        <a:rPr lang="ru-RU" sz="900" dirty="0" smtClean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завалов </a:t>
                      </a:r>
                      <a:endParaRPr lang="ru-RU" sz="900" dirty="0">
                        <a:solidFill>
                          <a:schemeClr val="tx2"/>
                        </a:solidFill>
                        <a:latin typeface="Franklin Gothic Book" panose="020B0503020102020204" pitchFamily="34" charset="0"/>
                        <a:ea typeface="Yu Gothic UI Semibold" panose="020B0700000000000000" pitchFamily="34" charset="-128"/>
                      </a:endParaRPr>
                    </a:p>
                  </p:txBody>
                </p:sp>
                <p:pic>
                  <p:nvPicPr>
                    <p:cNvPr id="32" name="Рисунок 31"/>
                    <p:cNvPicPr>
                      <a:picLocks noChangeAspect="1"/>
                    </p:cNvPicPr>
                    <p:nvPr/>
                  </p:nvPicPr>
                  <p:blipFill rotWithShape="1">
                    <a:blip r:embed="rId23" cstate="print">
                      <a:clrChange>
                        <a:clrFrom>
                          <a:srgbClr val="FFFFFF"/>
                        </a:clrFrom>
                        <a:clrTo>
                          <a:srgbClr val="FFFFFF">
                            <a:alpha val="0"/>
                          </a:srgbClr>
                        </a:clrTo>
                      </a:clrChange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2037" t="4101" r="1481" b="11600"/>
                    <a:stretch/>
                  </p:blipFill>
                  <p:spPr>
                    <a:xfrm>
                      <a:off x="3757931" y="4387524"/>
                      <a:ext cx="1028757" cy="732570"/>
                    </a:xfrm>
                    <a:prstGeom prst="rect">
                      <a:avLst/>
                    </a:prstGeom>
                  </p:spPr>
                </p:pic>
              </p:grpSp>
            </p:grpSp>
            <p:sp>
              <p:nvSpPr>
                <p:cNvPr id="96" name="Блок-схема: узел 95">
                  <a:extLst>
                    <a:ext uri="{FF2B5EF4-FFF2-40B4-BE49-F238E27FC236}">
                      <a16:creationId xmlns="" xmlns:a16="http://schemas.microsoft.com/office/drawing/2014/main" id="{878FCFC3-99A6-1D8B-D9C0-710B6DF15D5E}"/>
                    </a:ext>
                  </a:extLst>
                </p:cNvPr>
                <p:cNvSpPr/>
                <p:nvPr/>
              </p:nvSpPr>
              <p:spPr>
                <a:xfrm>
                  <a:off x="5662729" y="171653"/>
                  <a:ext cx="759494" cy="692277"/>
                </a:xfrm>
                <a:prstGeom prst="flowChartConnector">
                  <a:avLst/>
                </a:prstGeom>
                <a:noFill/>
                <a:ln w="381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pic>
            <p:nvPicPr>
              <p:cNvPr id="1026" name="Picture 2" descr="https://unlimbot.hb.ru-msk.vkcloud-storage.ru/image/3/019e05a1-5668-7edd-a313-66927d352c71-7aafe0fd93bc4e2aba48170724e052e5.png"/>
              <p:cNvPicPr>
                <a:picLocks noChangeAspect="1" noChangeArrowheads="1"/>
              </p:cNvPicPr>
              <p:nvPr/>
            </p:nvPicPr>
            <p:blipFill rotWithShape="1">
              <a:blip r:embed="rId24" cstate="print">
                <a:extLst>
                  <a:ext uri="{BEBA8EAE-BF5A-486C-A8C5-ECC9F3942E4B}">
                    <a14:imgProps xmlns:a14="http://schemas.microsoft.com/office/drawing/2010/main">
                      <a14:imgLayer r:embed="rId25">
                        <a14:imgEffect>
                          <a14:backgroundRemoval t="29613" b="69792" l="442" r="100000">
                            <a14:foregroundMark x1="27715" y1="42411" x2="26673" y2="53423"/>
                            <a14:foregroundMark x1="44034" y1="44271" x2="39394" y2="58259"/>
                            <a14:foregroundMark x1="61648" y1="44271" x2="53378" y2="65030"/>
                            <a14:foregroundMark x1="77462" y1="40551" x2="69697" y2="61384"/>
                            <a14:foregroundMark x1="93529" y1="38765" x2="86521" y2="57664"/>
                            <a14:foregroundMark x1="29545" y1="39955" x2="30840" y2="51563"/>
                            <a14:foregroundMark x1="22285" y1="49777" x2="25915" y2="54018"/>
                            <a14:foregroundMark x1="14677" y1="41992" x2="9950" y2="5625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2597" b="28320"/>
              <a:stretch/>
            </p:blipFill>
            <p:spPr bwMode="auto">
              <a:xfrm>
                <a:off x="145179" y="7424790"/>
                <a:ext cx="4866630" cy="80691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" name="Рисунок 19"/>
              <p:cNvPicPr>
                <a:picLocks noChangeAspect="1"/>
              </p:cNvPicPr>
              <p:nvPr/>
            </p:nvPicPr>
            <p:blipFill>
              <a:blip r:embed="rId2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3985" y="6392226"/>
                <a:ext cx="1004175" cy="1004175"/>
              </a:xfrm>
              <a:prstGeom prst="rect">
                <a:avLst/>
              </a:prstGeom>
            </p:spPr>
          </p:pic>
        </p:grpSp>
        <p:pic>
          <p:nvPicPr>
            <p:cNvPr id="102" name="Рисунок 101"/>
            <p:cNvPicPr>
              <a:picLocks noChangeAspect="1"/>
            </p:cNvPicPr>
            <p:nvPr/>
          </p:nvPicPr>
          <p:blipFill rotWithShape="1">
            <a:blip r:embed="rId27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035" t="1771" r="10835" b="54032"/>
            <a:stretch/>
          </p:blipFill>
          <p:spPr>
            <a:xfrm>
              <a:off x="5410237" y="2130924"/>
              <a:ext cx="1014441" cy="981540"/>
            </a:xfrm>
            <a:prstGeom prst="rect">
              <a:avLst/>
            </a:prstGeom>
          </p:spPr>
        </p:pic>
        <p:pic>
          <p:nvPicPr>
            <p:cNvPr id="18" name="Picture 2" descr="https://unlimbot.hb.ru-msk.vkcloud-storage.ru/image/3/019e05c3-2646-7fbf-8f7d-04d7908cbc1c-d2708aaa1c284019812358933d123b22.png"/>
            <p:cNvPicPr>
              <a:picLocks noChangeAspect="1" noChangeArrowheads="1"/>
            </p:cNvPicPr>
            <p:nvPr/>
          </p:nvPicPr>
          <p:blipFill rotWithShape="1"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52" t="22272" r="75337" b="40759"/>
            <a:stretch/>
          </p:blipFill>
          <p:spPr bwMode="auto">
            <a:xfrm>
              <a:off x="4202067" y="2332807"/>
              <a:ext cx="748976" cy="7399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Рисунок 26"/>
            <p:cNvPicPr>
              <a:picLocks noChangeAspect="1"/>
            </p:cNvPicPr>
            <p:nvPr/>
          </p:nvPicPr>
          <p:blipFill rotWithShape="1">
            <a:blip r:embed="rId27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85" r="76048" b="52640"/>
            <a:stretch/>
          </p:blipFill>
          <p:spPr>
            <a:xfrm>
              <a:off x="3776303" y="2402939"/>
              <a:ext cx="401712" cy="6688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87501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-96912" y="-115044"/>
            <a:ext cx="7597161" cy="10016478"/>
            <a:chOff x="-96912" y="-115044"/>
            <a:chExt cx="7597161" cy="10016478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-96912" y="-115044"/>
              <a:ext cx="7597161" cy="10016478"/>
              <a:chOff x="-96912" y="-115044"/>
              <a:chExt cx="7597161" cy="10016478"/>
            </a:xfrm>
          </p:grpSpPr>
          <p:pic>
            <p:nvPicPr>
              <p:cNvPr id="25" name="Рисунок 24">
                <a:extLst>
                  <a:ext uri="{FF2B5EF4-FFF2-40B4-BE49-F238E27FC236}">
                    <a16:creationId xmlns="" xmlns:a16="http://schemas.microsoft.com/office/drawing/2014/main" id="{C2491445-5068-9264-4441-832C801B5F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56826" b="94369" l="21705" r="77273">
                            <a14:foregroundMark x1="24432" y1="78328" x2="23977" y2="91638"/>
                            <a14:foregroundMark x1="24432" y1="91638" x2="25114" y2="91297"/>
                            <a14:foregroundMark x1="21818" y1="84130" x2="21818" y2="87031"/>
                            <a14:foregroundMark x1="30455" y1="93003" x2="36477" y2="92833"/>
                            <a14:foregroundMark x1="36477" y1="92833" x2="73864" y2="93686"/>
                            <a14:foregroundMark x1="76932" y1="94369" x2="77273" y2="9402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19308" t="52522" r="18871" b="3296"/>
              <a:stretch/>
            </p:blipFill>
            <p:spPr>
              <a:xfrm>
                <a:off x="4432917" y="111776"/>
                <a:ext cx="2373224" cy="946465"/>
              </a:xfrm>
              <a:prstGeom prst="rect">
                <a:avLst/>
              </a:prstGeom>
            </p:spPr>
          </p:pic>
          <p:sp>
            <p:nvSpPr>
              <p:cNvPr id="87" name="Прямоугольник 86">
                <a:extLst>
                  <a:ext uri="{FF2B5EF4-FFF2-40B4-BE49-F238E27FC236}">
                    <a16:creationId xmlns="" xmlns:a16="http://schemas.microsoft.com/office/drawing/2014/main" id="{C1A223B7-05AA-E734-6960-4F7E8C6C9084}"/>
                  </a:ext>
                </a:extLst>
              </p:cNvPr>
              <p:cNvSpPr/>
              <p:nvPr/>
            </p:nvSpPr>
            <p:spPr>
              <a:xfrm>
                <a:off x="-17447" y="9011103"/>
                <a:ext cx="6895288" cy="608023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6" name="Прямоугольник 25">
                <a:extLst>
                  <a:ext uri="{FF2B5EF4-FFF2-40B4-BE49-F238E27FC236}">
                    <a16:creationId xmlns="" xmlns:a16="http://schemas.microsoft.com/office/drawing/2014/main" id="{4C5D2091-E8E9-B55E-DA90-5995F3A8EEB9}"/>
                  </a:ext>
                </a:extLst>
              </p:cNvPr>
              <p:cNvSpPr/>
              <p:nvPr/>
            </p:nvSpPr>
            <p:spPr>
              <a:xfrm>
                <a:off x="0" y="999762"/>
                <a:ext cx="6883657" cy="608023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22" name="Рисунок 21">
                <a:extLst>
                  <a:ext uri="{FF2B5EF4-FFF2-40B4-BE49-F238E27FC236}">
                    <a16:creationId xmlns="" xmlns:a16="http://schemas.microsoft.com/office/drawing/2014/main" id="{868FE83C-B2F3-972B-55CE-FCBB66EB4C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9792" b="89940" l="4455" r="93839">
                            <a14:foregroundMark x1="7583" y1="33132" x2="16209" y2="31187"/>
                            <a14:foregroundMark x1="13175" y1="30584" x2="14692" y2="28370"/>
                            <a14:foregroundMark x1="8626" y1="33870" x2="10521" y2="36217"/>
                            <a14:foregroundMark x1="29763" y1="28102" x2="44834" y2="37223"/>
                            <a14:foregroundMark x1="53365" y1="27565" x2="67204" y2="35144"/>
                            <a14:foregroundMark x1="67204" y1="35144" x2="69005" y2="37156"/>
                            <a14:foregroundMark x1="78957" y1="28303" x2="93460" y2="36821"/>
                            <a14:foregroundMark x1="93460" y1="36821" x2="93839" y2="37357"/>
                            <a14:foregroundMark x1="7962" y1="63783" x2="7583" y2="55131"/>
                            <a14:foregroundMark x1="7583" y1="55131" x2="19242" y2="54795"/>
                            <a14:foregroundMark x1="19242" y1="54795" x2="18863" y2="62240"/>
                            <a14:foregroundMark x1="18863" y1="62240" x2="11564" y2="59356"/>
                            <a14:foregroundMark x1="20379" y1="63447" x2="20095" y2="54460"/>
                            <a14:foregroundMark x1="7583" y1="53655" x2="19431" y2="53924"/>
                            <a14:foregroundMark x1="19431" y1="53924" x2="19810" y2="53924"/>
                            <a14:foregroundMark x1="30237" y1="55801" x2="30711" y2="61033"/>
                            <a14:foregroundMark x1="37251" y1="55801" x2="38199" y2="59826"/>
                            <a14:foregroundMark x1="36114" y1="55332" x2="35640" y2="59088"/>
                            <a14:foregroundMark x1="35450" y1="55064" x2="39336" y2="54997"/>
                            <a14:foregroundMark x1="42844" y1="57746" x2="45118" y2="54259"/>
                            <a14:foregroundMark x1="42844" y1="59691" x2="42844" y2="60496"/>
                            <a14:foregroundMark x1="60758" y1="55533" x2="65782" y2="62777"/>
                            <a14:foregroundMark x1="65782" y1="62777" x2="65782" y2="62844"/>
                            <a14:foregroundMark x1="85403" y1="54259" x2="88152" y2="62777"/>
                            <a14:foregroundMark x1="84929" y1="62978" x2="85118" y2="59356"/>
                            <a14:foregroundMark x1="12607" y1="53253" x2="15757" y2="53483"/>
                            <a14:foregroundMark x1="52417" y1="37492" x2="52133" y2="28169"/>
                            <a14:foregroundMark x1="54408" y1="27565" x2="66445" y2="27767"/>
                            <a14:foregroundMark x1="64929" y1="27230" x2="54218" y2="27565"/>
                            <a14:foregroundMark x1="39147" y1="85513" x2="37441" y2="86452"/>
                            <a14:foregroundMark x1="37062" y1="82897" x2="38483" y2="82227"/>
                            <a14:foregroundMark x1="36303" y1="78068" x2="38863" y2="78270"/>
                            <a14:foregroundMark x1="38673" y1="77197" x2="38673" y2="77197"/>
                            <a14:foregroundMark x1="36493" y1="77465" x2="36493" y2="77465"/>
                            <a14:foregroundMark x1="78673" y1="78940" x2="78768" y2="81154"/>
                            <a14:foregroundMark x1="81611" y1="79611" x2="81896" y2="81623"/>
                            <a14:foregroundMark x1="86033" y1="82093" x2="86635" y2="82830"/>
                            <a14:foregroundMark x1="85225" y1="81103" x2="86033" y2="82093"/>
                            <a14:foregroundMark x1="71280" y1="85111" x2="71280" y2="85513"/>
                            <a14:foregroundMark x1="74597" y1="84977" x2="74597" y2="84977"/>
                            <a14:foregroundMark x1="74123" y1="85580" x2="74123" y2="85580"/>
                            <a14:foregroundMark x1="75071" y1="85714" x2="75071" y2="85714"/>
                            <a14:foregroundMark x1="7109" y1="24748" x2="7109" y2="24748"/>
                            <a14:foregroundMark x1="29858" y1="24413" x2="29858" y2="24413"/>
                            <a14:foregroundMark x1="53934" y1="24480" x2="53934" y2="24480"/>
                            <a14:foregroundMark x1="78294" y1="24614" x2="78294" y2="24614"/>
                            <a14:foregroundMark x1="6351" y1="50704" x2="6351" y2="50704"/>
                            <a14:foregroundMark x1="29289" y1="50503" x2="29289" y2="50503"/>
                            <a14:foregroundMark x1="53839" y1="51040" x2="53839" y2="51040"/>
                            <a14:foregroundMark x1="77536" y1="50771" x2="77536" y2="50771"/>
                            <a14:foregroundMark x1="4929" y1="14554" x2="8436" y2="16767"/>
                            <a14:backgroundMark x1="12986" y1="35077" x2="12796" y2="36217"/>
                            <a14:backgroundMark x1="20284" y1="36888" x2="20284" y2="37290"/>
                            <a14:backgroundMark x1="6256" y1="39370" x2="22938" y2="40309"/>
                            <a14:backgroundMark x1="12417" y1="52180" x2="18009" y2="52046"/>
                            <a14:backgroundMark x1="34028" y1="60228" x2="34597" y2="56405"/>
                            <a14:backgroundMark x1="44076" y1="56740" x2="45118" y2="57277"/>
                            <a14:backgroundMark x1="60664" y1="53924" x2="61137" y2="53991"/>
                            <a14:backgroundMark x1="55355" y1="56673" x2="54976" y2="58484"/>
                            <a14:backgroundMark x1="17536" y1="52448" x2="14787" y2="52381"/>
                            <a14:backgroundMark x1="5592" y1="35077" x2="8341" y2="39437"/>
                            <a14:backgroundMark x1="14028" y1="36620" x2="14882" y2="38967"/>
                            <a14:backgroundMark x1="21232" y1="37492" x2="21801" y2="39034"/>
                            <a14:backgroundMark x1="22938" y1="36955" x2="18009" y2="38498"/>
                            <a14:backgroundMark x1="16493" y1="38565" x2="19147" y2="38498"/>
                            <a14:backgroundMark x1="21991" y1="36284" x2="22559" y2="38229"/>
                            <a14:backgroundMark x1="22370" y1="35345" x2="21896" y2="38229"/>
                            <a14:backgroundMark x1="12322" y1="35748" x2="14882" y2="36486"/>
                            <a14:backgroundMark x1="13460" y1="38699" x2="11469" y2="38431"/>
                            <a14:backgroundMark x1="9100" y1="37827" x2="9858" y2="38364"/>
                            <a14:backgroundMark x1="5118" y1="36754" x2="4645" y2="36955"/>
                            <a14:backgroundMark x1="57441" y1="26090" x2="69100" y2="25889"/>
                            <a14:backgroundMark x1="69100" y1="25889" x2="69384" y2="25755"/>
                            <a14:backgroundMark x1="85687" y1="80282" x2="84834" y2="80885"/>
                            <a14:backgroundMark x1="85877" y1="82093" x2="85877" y2="82093"/>
                            <a14:backgroundMark x1="85972" y1="82025" x2="86445" y2="81958"/>
                            <a14:backgroundMark x1="85972" y1="82093" x2="86351" y2="82160"/>
                            <a14:backgroundMark x1="85972" y1="81958" x2="85972" y2="81958"/>
                            <a14:backgroundMark x1="85687" y1="81824" x2="85687" y2="81824"/>
                            <a14:backgroundMark x1="85782" y1="81824" x2="85782" y2="81824"/>
                            <a14:backgroundMark x1="85782" y1="81891" x2="85782" y2="81891"/>
                            <a14:backgroundMark x1="85687" y1="82025" x2="85687" y2="82025"/>
                            <a14:backgroundMark x1="85877" y1="82025" x2="85877" y2="82025"/>
                            <a14:backgroundMark x1="85782" y1="82025" x2="85782" y2="82025"/>
                            <a14:backgroundMark x1="86256" y1="82294" x2="86256" y2="82294"/>
                            <a14:backgroundMark x1="86066" y1="82294" x2="86066" y2="82294"/>
                            <a14:backgroundMark x1="74028" y1="85178" x2="74597" y2="85446"/>
                            <a14:backgroundMark x1="2370" y1="14085" x2="2654" y2="17036"/>
                            <a14:backgroundMark x1="11848" y1="14085" x2="13270" y2="18377"/>
                            <a14:backgroundMark x1="15829" y1="14420" x2="17062" y2="18377"/>
                            <a14:backgroundMark x1="18389" y1="14085" x2="18957" y2="18578"/>
                            <a14:backgroundMark x1="14787" y1="14085" x2="20664" y2="1502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521" t="12967" r="87625" b="81528"/>
              <a:stretch/>
            </p:blipFill>
            <p:spPr>
              <a:xfrm>
                <a:off x="16897" y="1047766"/>
                <a:ext cx="648549" cy="512013"/>
              </a:xfrm>
              <a:prstGeom prst="rect">
                <a:avLst/>
              </a:prstGeom>
            </p:spPr>
          </p:pic>
          <p:sp>
            <p:nvSpPr>
              <p:cNvPr id="35" name="TextBox 34">
                <a:extLst>
                  <a:ext uri="{FF2B5EF4-FFF2-40B4-BE49-F238E27FC236}">
                    <a16:creationId xmlns="" xmlns:a16="http://schemas.microsoft.com/office/drawing/2014/main" id="{D6FBF634-C8C7-D7E4-E3F0-75E2385A75C9}"/>
                  </a:ext>
                </a:extLst>
              </p:cNvPr>
              <p:cNvSpPr txBox="1"/>
              <p:nvPr/>
            </p:nvSpPr>
            <p:spPr>
              <a:xfrm>
                <a:off x="16897" y="169666"/>
                <a:ext cx="705182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800" b="1" dirty="0">
                    <a:solidFill>
                      <a:schemeClr val="accent1"/>
                    </a:solidFill>
                    <a:latin typeface="Franklin Gothic Medium" panose="020B0603020102020204" pitchFamily="34" charset="0"/>
                  </a:rPr>
                  <a:t>ВОЗДУШНАЯ ОПАСНОСТЬ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="" xmlns:a16="http://schemas.microsoft.com/office/drawing/2014/main" id="{FB6DE5A9-98F2-BBAF-071E-9E92573CEB47}"/>
                  </a:ext>
                </a:extLst>
              </p:cNvPr>
              <p:cNvSpPr txBox="1"/>
              <p:nvPr/>
            </p:nvSpPr>
            <p:spPr>
              <a:xfrm>
                <a:off x="512293" y="1051035"/>
                <a:ext cx="3246280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300" dirty="0">
                    <a:solidFill>
                      <a:schemeClr val="bg1"/>
                    </a:solidFill>
                    <a:latin typeface="Franklin Gothic Demi Cond" panose="020B0706030402020204" pitchFamily="34" charset="0"/>
                    <a:ea typeface="Yu Gothic UI Semibold" panose="020B0700000000000000" pitchFamily="34" charset="-128"/>
                  </a:rPr>
                  <a:t>СИГНАЛ «ВНИМАНИЕ ВСЕМ!» −</a:t>
                </a:r>
              </a:p>
              <a:p>
                <a:r>
                  <a:rPr lang="ru-RU" sz="1300" dirty="0">
                    <a:solidFill>
                      <a:schemeClr val="bg1"/>
                    </a:solidFill>
                    <a:latin typeface="Franklin Gothic Medium Cond" panose="020B0606030402020204" pitchFamily="34" charset="0"/>
                    <a:ea typeface="Yu Gothic UI Semibold" panose="020B0700000000000000" pitchFamily="34" charset="-128"/>
                  </a:rPr>
                  <a:t>это предупредительный сигнал об опасности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="" xmlns:a16="http://schemas.microsoft.com/office/drawing/2014/main" id="{0610B11B-3AAF-3707-2976-E66C38832503}"/>
                  </a:ext>
                </a:extLst>
              </p:cNvPr>
              <p:cNvSpPr txBox="1"/>
              <p:nvPr/>
            </p:nvSpPr>
            <p:spPr>
              <a:xfrm>
                <a:off x="4253969" y="1051872"/>
                <a:ext cx="3246280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300" dirty="0">
                    <a:solidFill>
                      <a:schemeClr val="bg1"/>
                    </a:solidFill>
                    <a:latin typeface="Franklin Gothic Medium Cond" panose="020B0606030402020204" pitchFamily="34" charset="0"/>
                    <a:ea typeface="Yu Gothic UI Semibold" panose="020B0700000000000000" pitchFamily="34" charset="-128"/>
                  </a:rPr>
                  <a:t>Услышав сирену или звуковой сигнал, </a:t>
                </a:r>
              </a:p>
              <a:p>
                <a:r>
                  <a:rPr lang="ru-RU" sz="1300" dirty="0">
                    <a:solidFill>
                      <a:schemeClr val="bg1"/>
                    </a:solidFill>
                    <a:latin typeface="Franklin Gothic Medium Cond" panose="020B0606030402020204" pitchFamily="34" charset="0"/>
                    <a:ea typeface="Yu Gothic UI Semibold" panose="020B0700000000000000" pitchFamily="34" charset="-128"/>
                  </a:rPr>
                  <a:t>ДЕЙСТВУЙТЕ БЕЗ ПАНИКИ!</a:t>
                </a:r>
              </a:p>
            </p:txBody>
          </p:sp>
          <p:sp>
            <p:nvSpPr>
              <p:cNvPr id="41" name="Блок-схема: узел 40">
                <a:extLst>
                  <a:ext uri="{FF2B5EF4-FFF2-40B4-BE49-F238E27FC236}">
                    <a16:creationId xmlns="" xmlns:a16="http://schemas.microsoft.com/office/drawing/2014/main" id="{67F74DDD-866B-5167-58AC-0D3AE1FC516A}"/>
                  </a:ext>
                </a:extLst>
              </p:cNvPr>
              <p:cNvSpPr/>
              <p:nvPr/>
            </p:nvSpPr>
            <p:spPr>
              <a:xfrm>
                <a:off x="3869044" y="1109023"/>
                <a:ext cx="333023" cy="360029"/>
              </a:xfrm>
              <a:prstGeom prst="flowChartConnector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40" name="Рисунок 39">
                <a:extLst>
                  <a:ext uri="{FF2B5EF4-FFF2-40B4-BE49-F238E27FC236}">
                    <a16:creationId xmlns="" xmlns:a16="http://schemas.microsoft.com/office/drawing/2014/main" id="{E7E78C27-D06B-E8A6-70D8-EBD73BBE43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66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816593" y="1073778"/>
                <a:ext cx="446959" cy="446959"/>
              </a:xfrm>
              <a:prstGeom prst="rect">
                <a:avLst/>
              </a:prstGeom>
            </p:spPr>
          </p:pic>
          <p:pic>
            <p:nvPicPr>
              <p:cNvPr id="43" name="Рисунок 42">
                <a:extLst>
                  <a:ext uri="{FF2B5EF4-FFF2-40B4-BE49-F238E27FC236}">
                    <a16:creationId xmlns="" xmlns:a16="http://schemas.microsoft.com/office/drawing/2014/main" id="{1FB3EB03-94F2-0AA4-0C17-0399E7B822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aturation sat="66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16338" y="9094444"/>
                <a:ext cx="472381" cy="472381"/>
              </a:xfrm>
              <a:prstGeom prst="rect">
                <a:avLst/>
              </a:prstGeom>
            </p:spPr>
          </p:pic>
          <p:sp>
            <p:nvSpPr>
              <p:cNvPr id="44" name="TextBox 43">
                <a:extLst>
                  <a:ext uri="{FF2B5EF4-FFF2-40B4-BE49-F238E27FC236}">
                    <a16:creationId xmlns="" xmlns:a16="http://schemas.microsoft.com/office/drawing/2014/main" id="{E3CD345C-D8F3-5726-962F-A4816DB15583}"/>
                  </a:ext>
                </a:extLst>
              </p:cNvPr>
              <p:cNvSpPr txBox="1"/>
              <p:nvPr/>
            </p:nvSpPr>
            <p:spPr>
              <a:xfrm>
                <a:off x="776030" y="9034723"/>
                <a:ext cx="286427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400" dirty="0">
                    <a:solidFill>
                      <a:schemeClr val="bg1"/>
                    </a:solidFill>
                    <a:latin typeface="Franklin Gothic Medium Cond" panose="020B0606030402020204" pitchFamily="34" charset="0"/>
                    <a:ea typeface="Yu Gothic UI Semibold" panose="020B0700000000000000" pitchFamily="34" charset="-128"/>
                  </a:rPr>
                  <a:t>Не снимайте и не выкладывайте работу ПВО и последствия атак</a:t>
                </a:r>
              </a:p>
            </p:txBody>
          </p:sp>
          <p:pic>
            <p:nvPicPr>
              <p:cNvPr id="90" name="Рисунок 89">
                <a:extLst>
                  <a:ext uri="{FF2B5EF4-FFF2-40B4-BE49-F238E27FC236}">
                    <a16:creationId xmlns="" xmlns:a16="http://schemas.microsoft.com/office/drawing/2014/main" id="{A585D1C8-6B6C-7FCA-3738-4AA6773B0F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saturation sat="33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572468" y="9073151"/>
                <a:ext cx="523220" cy="523220"/>
              </a:xfrm>
              <a:prstGeom prst="rect">
                <a:avLst/>
              </a:prstGeom>
            </p:spPr>
          </p:pic>
          <p:sp>
            <p:nvSpPr>
              <p:cNvPr id="91" name="TextBox 90">
                <a:extLst>
                  <a:ext uri="{FF2B5EF4-FFF2-40B4-BE49-F238E27FC236}">
                    <a16:creationId xmlns="" xmlns:a16="http://schemas.microsoft.com/office/drawing/2014/main" id="{365C8746-966C-F0BE-4C17-79907BEA6A11}"/>
                  </a:ext>
                </a:extLst>
              </p:cNvPr>
              <p:cNvSpPr txBox="1"/>
              <p:nvPr/>
            </p:nvSpPr>
            <p:spPr>
              <a:xfrm>
                <a:off x="4025426" y="8934577"/>
                <a:ext cx="100301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4000" b="1" dirty="0">
                    <a:ln>
                      <a:solidFill>
                        <a:schemeClr val="bg2"/>
                      </a:solidFill>
                    </a:ln>
                    <a:solidFill>
                      <a:srgbClr val="C00000"/>
                    </a:solidFill>
                    <a:latin typeface="Franklin Gothic Demi Cond" panose="020B0706030402020204" pitchFamily="34" charset="0"/>
                    <a:ea typeface="Yu Gothic UI Semibold" panose="020B0700000000000000" pitchFamily="34" charset="-128"/>
                  </a:rPr>
                  <a:t>112</a:t>
                </a: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="" xmlns:a16="http://schemas.microsoft.com/office/drawing/2014/main" id="{D2C9FE1F-DB74-6ED4-4D6E-6C1812F07532}"/>
                  </a:ext>
                </a:extLst>
              </p:cNvPr>
              <p:cNvSpPr txBox="1"/>
              <p:nvPr/>
            </p:nvSpPr>
            <p:spPr>
              <a:xfrm>
                <a:off x="4865925" y="8986159"/>
                <a:ext cx="189694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  <a:latin typeface="Franklin Gothic Medium Cond" panose="020B0606030402020204" pitchFamily="34" charset="0"/>
                    <a:ea typeface="Yu Gothic UI Semibold" panose="020B0700000000000000" pitchFamily="34" charset="-128"/>
                  </a:rPr>
                  <a:t>Единый номер</a:t>
                </a:r>
                <a:br>
                  <a:rPr lang="ru-RU" dirty="0">
                    <a:solidFill>
                      <a:schemeClr val="bg1"/>
                    </a:solidFill>
                    <a:latin typeface="Franklin Gothic Medium Cond" panose="020B0606030402020204" pitchFamily="34" charset="0"/>
                    <a:ea typeface="Yu Gothic UI Semibold" panose="020B0700000000000000" pitchFamily="34" charset="-128"/>
                  </a:rPr>
                </a:br>
                <a:r>
                  <a:rPr lang="ru-RU" dirty="0">
                    <a:solidFill>
                      <a:schemeClr val="bg1"/>
                    </a:solidFill>
                    <a:latin typeface="Franklin Gothic Medium Cond" panose="020B0606030402020204" pitchFamily="34" charset="0"/>
                    <a:ea typeface="Yu Gothic UI Semibold" panose="020B0700000000000000" pitchFamily="34" charset="-128"/>
                  </a:rPr>
                  <a:t>экстренных служб</a:t>
                </a: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="" xmlns:a16="http://schemas.microsoft.com/office/drawing/2014/main" id="{DEAF6390-7742-2CDD-FC37-313A217BAFBD}"/>
                  </a:ext>
                </a:extLst>
              </p:cNvPr>
              <p:cNvSpPr txBox="1"/>
              <p:nvPr/>
            </p:nvSpPr>
            <p:spPr>
              <a:xfrm>
                <a:off x="-17447" y="8620133"/>
                <a:ext cx="6869631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chemeClr val="tx2"/>
                    </a:solidFill>
                    <a:latin typeface="Franklin Gothic Medium Cond" panose="020B0606030402020204" pitchFamily="34" charset="0"/>
                    <a:ea typeface="Yu Gothic UI Semibold" panose="020B0700000000000000" pitchFamily="34" charset="-128"/>
                  </a:rPr>
                  <a:t>ВАША БЕЗОПАСНОСТЬ – В ВАШИХ ДЕЙСТВИЯХ! БЕРЕГИТЕ СЕБЯ И СВОИХ БЛИЗКИХ!</a:t>
                </a:r>
              </a:p>
            </p:txBody>
          </p:sp>
          <p:pic>
            <p:nvPicPr>
              <p:cNvPr id="103" name="Рисунок 102">
                <a:extLst>
                  <a:ext uri="{FF2B5EF4-FFF2-40B4-BE49-F238E27FC236}">
                    <a16:creationId xmlns="" xmlns:a16="http://schemas.microsoft.com/office/drawing/2014/main" id="{CF216AD5-6516-2016-AF4E-962C0FEDDF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845930" y="6801826"/>
                <a:ext cx="1659733" cy="1605101"/>
              </a:xfrm>
              <a:prstGeom prst="rect">
                <a:avLst/>
              </a:prstGeom>
            </p:spPr>
          </p:pic>
          <p:grpSp>
            <p:nvGrpSpPr>
              <p:cNvPr id="7" name="Группа 6"/>
              <p:cNvGrpSpPr/>
              <p:nvPr/>
            </p:nvGrpSpPr>
            <p:grpSpPr>
              <a:xfrm>
                <a:off x="140859" y="1771852"/>
                <a:ext cx="1762125" cy="2160000"/>
                <a:chOff x="140859" y="1771852"/>
                <a:chExt cx="1762125" cy="2160000"/>
              </a:xfrm>
            </p:grpSpPr>
            <p:pic>
              <p:nvPicPr>
                <p:cNvPr id="97" name="Рисунок 96">
                  <a:extLst>
                    <a:ext uri="{FF2B5EF4-FFF2-40B4-BE49-F238E27FC236}">
                      <a16:creationId xmlns="" xmlns:a16="http://schemas.microsoft.com/office/drawing/2014/main" id="{266A83DB-9E31-97EA-A934-5CD4ECD95D9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32200" y="2422780"/>
                  <a:ext cx="660903" cy="660903"/>
                </a:xfrm>
                <a:prstGeom prst="rect">
                  <a:avLst/>
                </a:prstGeom>
              </p:spPr>
            </p:pic>
            <p:pic>
              <p:nvPicPr>
                <p:cNvPr id="99" name="Рисунок 98">
                  <a:extLst>
                    <a:ext uri="{FF2B5EF4-FFF2-40B4-BE49-F238E27FC236}">
                      <a16:creationId xmlns="" xmlns:a16="http://schemas.microsoft.com/office/drawing/2014/main" id="{9F484171-AE96-9210-0C91-4CFD9BE03E3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 cstate="print">
                  <a:extLst>
                    <a:ext uri="{BEBA8EAE-BF5A-486C-A8C5-ECC9F3942E4B}">
                      <a14:imgProps xmlns:a14="http://schemas.microsoft.com/office/drawing/2010/main">
                        <a14:imgLayer r:embed="rId15">
                          <a14:imgEffect>
                            <a14:backgroundRemoval t="10000" b="90000" l="10000" r="9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78287" y="2050975"/>
                  <a:ext cx="624697" cy="528028"/>
                </a:xfrm>
                <a:prstGeom prst="rect">
                  <a:avLst/>
                </a:prstGeom>
              </p:spPr>
            </p:pic>
            <p:sp>
              <p:nvSpPr>
                <p:cNvPr id="45" name="Прямоугольник: скругленные углы 44">
                  <a:extLst>
                    <a:ext uri="{FF2B5EF4-FFF2-40B4-BE49-F238E27FC236}">
                      <a16:creationId xmlns="" xmlns:a16="http://schemas.microsoft.com/office/drawing/2014/main" id="{19FEB5D8-ACF2-FF1C-AAF6-3EE04986C321}"/>
                    </a:ext>
                  </a:extLst>
                </p:cNvPr>
                <p:cNvSpPr/>
                <p:nvPr/>
              </p:nvSpPr>
              <p:spPr>
                <a:xfrm>
                  <a:off x="211740" y="1771852"/>
                  <a:ext cx="1620000" cy="2160000"/>
                </a:xfrm>
                <a:prstGeom prst="roundRect">
                  <a:avLst/>
                </a:prstGeom>
                <a:noFill/>
                <a:ln w="3175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="" xmlns:a16="http://schemas.microsoft.com/office/drawing/2014/main" id="{36EBC446-57A2-4305-F52D-7CC8CA40BFAA}"/>
                    </a:ext>
                  </a:extLst>
                </p:cNvPr>
                <p:cNvSpPr txBox="1"/>
                <p:nvPr/>
              </p:nvSpPr>
              <p:spPr>
                <a:xfrm>
                  <a:off x="140859" y="2959725"/>
                  <a:ext cx="1704527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900" dirty="0" smtClean="0">
                      <a:solidFill>
                        <a:schemeClr val="tx2"/>
                      </a:solidFill>
                      <a:latin typeface="Franklin Gothic Book" panose="020B0503020102020204" pitchFamily="34" charset="0"/>
                      <a:ea typeface="Yu Gothic UI Semibold" panose="020B0700000000000000" pitchFamily="34" charset="-128"/>
                    </a:rPr>
                    <a:t>Назначьте ответственных</a:t>
                  </a:r>
                  <a:br>
                    <a:rPr lang="ru-RU" sz="900" dirty="0" smtClean="0">
                      <a:solidFill>
                        <a:schemeClr val="tx2"/>
                      </a:solidFill>
                      <a:latin typeface="Franklin Gothic Book" panose="020B0503020102020204" pitchFamily="34" charset="0"/>
                      <a:ea typeface="Yu Gothic UI Semibold" panose="020B0700000000000000" pitchFamily="34" charset="-128"/>
                    </a:rPr>
                  </a:br>
                  <a:r>
                    <a:rPr lang="ru-RU" sz="900" dirty="0" smtClean="0">
                      <a:solidFill>
                        <a:schemeClr val="tx2"/>
                      </a:solidFill>
                      <a:latin typeface="Franklin Gothic Book" panose="020B0503020102020204" pitchFamily="34" charset="0"/>
                      <a:ea typeface="Yu Gothic UI Semibold" panose="020B0700000000000000" pitchFamily="34" charset="-128"/>
                    </a:rPr>
                    <a:t>за оповещение жителей, актуализируйте контакты, настройте домовой </a:t>
                  </a:r>
                  <a:r>
                    <a:rPr lang="ru-RU" sz="900" dirty="0">
                      <a:solidFill>
                        <a:schemeClr val="tx2"/>
                      </a:solidFill>
                      <a:latin typeface="Franklin Gothic Book" panose="020B0503020102020204" pitchFamily="34" charset="0"/>
                      <a:ea typeface="Yu Gothic UI Semibold" panose="020B0700000000000000" pitchFamily="34" charset="-128"/>
                    </a:rPr>
                    <a:t>чат</a:t>
                  </a:r>
                  <a:br>
                    <a:rPr lang="ru-RU" sz="900" dirty="0">
                      <a:solidFill>
                        <a:schemeClr val="tx2"/>
                      </a:solidFill>
                      <a:latin typeface="Franklin Gothic Book" panose="020B0503020102020204" pitchFamily="34" charset="0"/>
                      <a:ea typeface="Yu Gothic UI Semibold" panose="020B0700000000000000" pitchFamily="34" charset="-128"/>
                    </a:rPr>
                  </a:br>
                  <a:r>
                    <a:rPr lang="ru-RU" sz="900" b="1" dirty="0">
                      <a:solidFill>
                        <a:schemeClr val="tx2"/>
                      </a:solidFill>
                      <a:latin typeface="Franklin Gothic Book" panose="020B0503020102020204" pitchFamily="34" charset="0"/>
                      <a:ea typeface="Yu Gothic UI Semibold" panose="020B0700000000000000" pitchFamily="34" charset="-128"/>
                    </a:rPr>
                    <a:t>в МАКС и канал «РСЧС Свердловская область»</a:t>
                  </a:r>
                </a:p>
              </p:txBody>
            </p:sp>
            <p:sp>
              <p:nvSpPr>
                <p:cNvPr id="54" name="Прямоугольник 53">
                  <a:extLst>
                    <a:ext uri="{FF2B5EF4-FFF2-40B4-BE49-F238E27FC236}">
                      <a16:creationId xmlns="" xmlns:a16="http://schemas.microsoft.com/office/drawing/2014/main" id="{18EF247E-5AF4-3EF5-7ED5-A74DDBE6CC4D}"/>
                    </a:ext>
                  </a:extLst>
                </p:cNvPr>
                <p:cNvSpPr/>
                <p:nvPr/>
              </p:nvSpPr>
              <p:spPr>
                <a:xfrm>
                  <a:off x="278463" y="2907922"/>
                  <a:ext cx="944409" cy="45719"/>
                </a:xfrm>
                <a:prstGeom prst="rect">
                  <a:avLst/>
                </a:prstGeom>
                <a:solidFill>
                  <a:srgbClr val="A1B0B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pic>
              <p:nvPicPr>
                <p:cNvPr id="52" name="Рисунок 51">
                  <a:extLst>
                    <a:ext uri="{FF2B5EF4-FFF2-40B4-BE49-F238E27FC236}">
                      <a16:creationId xmlns="" xmlns:a16="http://schemas.microsoft.com/office/drawing/2014/main" id="{224954E5-897E-0ED3-9EF1-65AF1E73F3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duotone>
                    <a:prstClr val="black"/>
                    <a:schemeClr val="accent1">
                      <a:tint val="45000"/>
                      <a:satMod val="400000"/>
                    </a:schemeClr>
                  </a:duotone>
                  <a:alphaModFix amt="7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6504" y="2344125"/>
                  <a:ext cx="646793" cy="646793"/>
                </a:xfrm>
                <a:prstGeom prst="rect">
                  <a:avLst/>
                </a:prstGeom>
              </p:spPr>
            </p:pic>
            <p:pic>
              <p:nvPicPr>
                <p:cNvPr id="53" name="Рисунок 52">
                  <a:extLst>
                    <a:ext uri="{FF2B5EF4-FFF2-40B4-BE49-F238E27FC236}">
                      <a16:creationId xmlns="" xmlns:a16="http://schemas.microsoft.com/office/drawing/2014/main" id="{EBE3167D-FD36-F33D-9B94-E1A25B76D94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duotone>
                    <a:prstClr val="black"/>
                    <a:schemeClr val="accent1">
                      <a:tint val="45000"/>
                      <a:satMod val="400000"/>
                    </a:schemeClr>
                  </a:duotone>
                  <a:alphaModFix amt="7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31914"/>
                <a:stretch/>
              </p:blipFill>
              <p:spPr>
                <a:xfrm>
                  <a:off x="281527" y="2325651"/>
                  <a:ext cx="448465" cy="658685"/>
                </a:xfrm>
                <a:prstGeom prst="rect">
                  <a:avLst/>
                </a:prstGeom>
              </p:spPr>
            </p:pic>
            <p:sp>
              <p:nvSpPr>
                <p:cNvPr id="55" name="Блок-схема: узел 54">
                  <a:extLst>
                    <a:ext uri="{FF2B5EF4-FFF2-40B4-BE49-F238E27FC236}">
                      <a16:creationId xmlns="" xmlns:a16="http://schemas.microsoft.com/office/drawing/2014/main" id="{1FB5119E-5FE4-F16C-32F8-827869C4D53D}"/>
                    </a:ext>
                  </a:extLst>
                </p:cNvPr>
                <p:cNvSpPr/>
                <p:nvPr/>
              </p:nvSpPr>
              <p:spPr>
                <a:xfrm>
                  <a:off x="285313" y="1844872"/>
                  <a:ext cx="330981" cy="330941"/>
                </a:xfrm>
                <a:prstGeom prst="flowChartConnector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/>
                    <a:t>1</a:t>
                  </a:r>
                </a:p>
              </p:txBody>
            </p:sp>
            <p:sp>
              <p:nvSpPr>
                <p:cNvPr id="146" name="TextBox 145">
                  <a:extLst>
                    <a:ext uri="{FF2B5EF4-FFF2-40B4-BE49-F238E27FC236}">
                      <a16:creationId xmlns="" xmlns:a16="http://schemas.microsoft.com/office/drawing/2014/main" id="{C3849081-F2AF-6FC6-81DB-C875BB4911C5}"/>
                    </a:ext>
                  </a:extLst>
                </p:cNvPr>
                <p:cNvSpPr txBox="1"/>
                <p:nvPr/>
              </p:nvSpPr>
              <p:spPr>
                <a:xfrm>
                  <a:off x="595189" y="1814306"/>
                  <a:ext cx="108110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000" dirty="0" smtClean="0">
                      <a:solidFill>
                        <a:schemeClr val="accent1"/>
                      </a:solidFill>
                      <a:latin typeface="Franklin Gothic Demi Cond" panose="020B0706030402020204" pitchFamily="34" charset="0"/>
                      <a:ea typeface="Yu Gothic UI Semibold" panose="020B0700000000000000" pitchFamily="34" charset="-128"/>
                    </a:rPr>
                    <a:t>БУДЬТЕ ГОТОВЫ К ОПАСНОСТИ</a:t>
                  </a:r>
                  <a:endParaRPr lang="ru-RU" sz="1000" dirty="0">
                    <a:solidFill>
                      <a:schemeClr val="accent1"/>
                    </a:solidFill>
                    <a:latin typeface="Franklin Gothic Medium Cond" panose="020B0606030402020204" pitchFamily="34" charset="0"/>
                    <a:ea typeface="Yu Gothic UI Semibold" panose="020B0700000000000000" pitchFamily="34" charset="-128"/>
                  </a:endParaRPr>
                </a:p>
              </p:txBody>
            </p:sp>
          </p:grpSp>
          <p:grpSp>
            <p:nvGrpSpPr>
              <p:cNvPr id="8" name="Группа 7"/>
              <p:cNvGrpSpPr/>
              <p:nvPr/>
            </p:nvGrpSpPr>
            <p:grpSpPr>
              <a:xfrm>
                <a:off x="5074408" y="1773724"/>
                <a:ext cx="1635098" cy="2160000"/>
                <a:chOff x="1830160" y="1788766"/>
                <a:chExt cx="1635098" cy="2160000"/>
              </a:xfrm>
            </p:grpSpPr>
            <p:pic>
              <p:nvPicPr>
                <p:cNvPr id="47" name="Рисунок 46">
                  <a:extLst>
                    <a:ext uri="{FF2B5EF4-FFF2-40B4-BE49-F238E27FC236}">
                      <a16:creationId xmlns="" xmlns:a16="http://schemas.microsoft.com/office/drawing/2014/main" id="{89175CE4-C50E-3FE0-286C-89CABFB2C6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20749367">
                  <a:off x="2331925" y="2351152"/>
                  <a:ext cx="659450" cy="659450"/>
                </a:xfrm>
                <a:prstGeom prst="rect">
                  <a:avLst/>
                </a:prstGeom>
              </p:spPr>
            </p:pic>
            <p:grpSp>
              <p:nvGrpSpPr>
                <p:cNvPr id="158" name="Группа 157">
                  <a:extLst>
                    <a:ext uri="{FF2B5EF4-FFF2-40B4-BE49-F238E27FC236}">
                      <a16:creationId xmlns="" xmlns:a16="http://schemas.microsoft.com/office/drawing/2014/main" id="{E814554C-908E-E972-9808-CCA071477987}"/>
                    </a:ext>
                  </a:extLst>
                </p:cNvPr>
                <p:cNvGrpSpPr/>
                <p:nvPr/>
              </p:nvGrpSpPr>
              <p:grpSpPr>
                <a:xfrm>
                  <a:off x="1830160" y="1788766"/>
                  <a:ext cx="1635098" cy="2160000"/>
                  <a:chOff x="3475686" y="1859036"/>
                  <a:chExt cx="1635098" cy="2160000"/>
                </a:xfrm>
              </p:grpSpPr>
              <p:grpSp>
                <p:nvGrpSpPr>
                  <p:cNvPr id="58" name="Группа 57">
                    <a:extLst>
                      <a:ext uri="{FF2B5EF4-FFF2-40B4-BE49-F238E27FC236}">
                        <a16:creationId xmlns="" xmlns:a16="http://schemas.microsoft.com/office/drawing/2014/main" id="{F556E957-E71E-6F38-2EA9-E4B91635AE58}"/>
                      </a:ext>
                    </a:extLst>
                  </p:cNvPr>
                  <p:cNvGrpSpPr/>
                  <p:nvPr/>
                </p:nvGrpSpPr>
                <p:grpSpPr>
                  <a:xfrm>
                    <a:off x="3475686" y="1859036"/>
                    <a:ext cx="1620000" cy="2160000"/>
                    <a:chOff x="338033" y="1852568"/>
                    <a:chExt cx="1620000" cy="2160000"/>
                  </a:xfrm>
                </p:grpSpPr>
                <p:sp>
                  <p:nvSpPr>
                    <p:cNvPr id="59" name="Прямоугольник: скругленные углы 58">
                      <a:extLst>
                        <a:ext uri="{FF2B5EF4-FFF2-40B4-BE49-F238E27FC236}">
                          <a16:creationId xmlns="" xmlns:a16="http://schemas.microsoft.com/office/drawing/2014/main" id="{79C3313E-E287-809B-E97A-5892BBE115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8033" y="1852568"/>
                      <a:ext cx="1620000" cy="2160000"/>
                    </a:xfrm>
                    <a:prstGeom prst="roundRect">
                      <a:avLst/>
                    </a:prstGeom>
                    <a:noFill/>
                    <a:ln w="3175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65" name="Блок-схема: узел 64">
                      <a:extLst>
                        <a:ext uri="{FF2B5EF4-FFF2-40B4-BE49-F238E27FC236}">
                          <a16:creationId xmlns="" xmlns:a16="http://schemas.microsoft.com/office/drawing/2014/main" id="{DC1625E3-48E5-E3B5-DADD-CAC83EC240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1606" y="1925588"/>
                      <a:ext cx="330981" cy="330941"/>
                    </a:xfrm>
                    <a:prstGeom prst="flowChartConnector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ru-RU" b="1" dirty="0" smtClean="0"/>
                        <a:t>4</a:t>
                      </a:r>
                      <a:endParaRPr lang="ru-RU" b="1" dirty="0"/>
                    </a:p>
                  </p:txBody>
                </p:sp>
              </p:grpSp>
              <p:sp>
                <p:nvSpPr>
                  <p:cNvPr id="156" name="TextBox 155">
                    <a:extLst>
                      <a:ext uri="{FF2B5EF4-FFF2-40B4-BE49-F238E27FC236}">
                        <a16:creationId xmlns="" xmlns:a16="http://schemas.microsoft.com/office/drawing/2014/main" id="{1A2D5B6A-7B06-59FE-27E2-6C75D6C9F9DF}"/>
                      </a:ext>
                    </a:extLst>
                  </p:cNvPr>
                  <p:cNvSpPr txBox="1"/>
                  <p:nvPr/>
                </p:nvSpPr>
                <p:spPr>
                  <a:xfrm>
                    <a:off x="3833587" y="1886513"/>
                    <a:ext cx="1273975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ru-RU" sz="1000" dirty="0" smtClean="0">
                        <a:solidFill>
                          <a:schemeClr val="accent1"/>
                        </a:solidFill>
                        <a:latin typeface="Franklin Gothic Demi Cond" panose="020B0706030402020204" pitchFamily="34" charset="0"/>
                        <a:ea typeface="Yu Gothic UI Semibold" panose="020B0700000000000000" pitchFamily="34" charset="-128"/>
                      </a:rPr>
                      <a:t>ОПОВЕСТИТЕ ЖИТЕЛЕЙ</a:t>
                    </a:r>
                    <a:endParaRPr lang="ru-RU" sz="1000" dirty="0">
                      <a:solidFill>
                        <a:schemeClr val="accent1"/>
                      </a:solidFill>
                      <a:latin typeface="Franklin Gothic Medium Cond" panose="020B0606030402020204" pitchFamily="34" charset="0"/>
                      <a:ea typeface="Yu Gothic UI Semibold" panose="020B0700000000000000" pitchFamily="34" charset="-128"/>
                    </a:endParaRPr>
                  </a:p>
                </p:txBody>
              </p:sp>
              <p:sp>
                <p:nvSpPr>
                  <p:cNvPr id="157" name="TextBox 156">
                    <a:extLst>
                      <a:ext uri="{FF2B5EF4-FFF2-40B4-BE49-F238E27FC236}">
                        <a16:creationId xmlns="" xmlns:a16="http://schemas.microsoft.com/office/drawing/2014/main" id="{6D345D20-A3CD-F8AE-7EB0-B24403AA1572}"/>
                      </a:ext>
                    </a:extLst>
                  </p:cNvPr>
                  <p:cNvSpPr txBox="1"/>
                  <p:nvPr/>
                </p:nvSpPr>
                <p:spPr>
                  <a:xfrm>
                    <a:off x="3487372" y="3064299"/>
                    <a:ext cx="1623412" cy="78483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ru-RU" sz="900" dirty="0" smtClean="0">
                        <a:solidFill>
                          <a:schemeClr val="tx2"/>
                        </a:solidFill>
                        <a:latin typeface="Franklin Gothic Book" panose="020B0503020102020204" pitchFamily="34" charset="0"/>
                        <a:ea typeface="Yu Gothic UI Semibold" panose="020B0700000000000000" pitchFamily="34" charset="-128"/>
                      </a:rPr>
                      <a:t>При получении сигнала тревоги направьте</a:t>
                    </a:r>
                    <a:br>
                      <a:rPr lang="ru-RU" sz="900" dirty="0" smtClean="0">
                        <a:solidFill>
                          <a:schemeClr val="tx2"/>
                        </a:solidFill>
                        <a:latin typeface="Franklin Gothic Book" panose="020B0503020102020204" pitchFamily="34" charset="0"/>
                        <a:ea typeface="Yu Gothic UI Semibold" panose="020B0700000000000000" pitchFamily="34" charset="-128"/>
                      </a:rPr>
                    </a:br>
                    <a:r>
                      <a:rPr lang="ru-RU" sz="900" dirty="0" smtClean="0">
                        <a:solidFill>
                          <a:schemeClr val="tx2"/>
                        </a:solidFill>
                        <a:latin typeface="Franklin Gothic Book" panose="020B0503020102020204" pitchFamily="34" charset="0"/>
                        <a:ea typeface="Yu Gothic UI Semibold" panose="020B0700000000000000" pitchFamily="34" charset="-128"/>
                      </a:rPr>
                      <a:t>в домовой чат заранее подготовленное сообщение о тревоге</a:t>
                    </a:r>
                    <a:endParaRPr lang="ru-RU" sz="900" dirty="0">
                      <a:solidFill>
                        <a:schemeClr val="tx2"/>
                      </a:solidFill>
                      <a:latin typeface="Franklin Gothic Book" panose="020B0503020102020204" pitchFamily="34" charset="0"/>
                      <a:ea typeface="Yu Gothic UI Semibold" panose="020B0700000000000000" pitchFamily="34" charset="-128"/>
                    </a:endParaRPr>
                  </a:p>
                </p:txBody>
              </p:sp>
            </p:grpSp>
          </p:grpSp>
          <p:grpSp>
            <p:nvGrpSpPr>
              <p:cNvPr id="175" name="Группа 174">
                <a:extLst>
                  <a:ext uri="{FF2B5EF4-FFF2-40B4-BE49-F238E27FC236}">
                    <a16:creationId xmlns="" xmlns:a16="http://schemas.microsoft.com/office/drawing/2014/main" id="{1FA0616C-2C58-7524-03BE-6C8D9C525757}"/>
                  </a:ext>
                </a:extLst>
              </p:cNvPr>
              <p:cNvGrpSpPr/>
              <p:nvPr/>
            </p:nvGrpSpPr>
            <p:grpSpPr>
              <a:xfrm>
                <a:off x="1834736" y="1772915"/>
                <a:ext cx="1673443" cy="2160000"/>
                <a:chOff x="6539860" y="1864645"/>
                <a:chExt cx="1673443" cy="2160000"/>
              </a:xfrm>
            </p:grpSpPr>
            <p:grpSp>
              <p:nvGrpSpPr>
                <p:cNvPr id="135" name="Группа 134">
                  <a:extLst>
                    <a:ext uri="{FF2B5EF4-FFF2-40B4-BE49-F238E27FC236}">
                      <a16:creationId xmlns="" xmlns:a16="http://schemas.microsoft.com/office/drawing/2014/main" id="{A96B4B0D-6397-D0AF-0F82-4873436F87A4}"/>
                    </a:ext>
                  </a:extLst>
                </p:cNvPr>
                <p:cNvGrpSpPr/>
                <p:nvPr/>
              </p:nvGrpSpPr>
              <p:grpSpPr>
                <a:xfrm>
                  <a:off x="6539860" y="1864645"/>
                  <a:ext cx="1620000" cy="2160000"/>
                  <a:chOff x="8285819" y="1847212"/>
                  <a:chExt cx="1519325" cy="1972812"/>
                </a:xfrm>
              </p:grpSpPr>
              <p:pic>
                <p:nvPicPr>
                  <p:cNvPr id="17" name="Рисунок 16">
                    <a:extLst>
                      <a:ext uri="{FF2B5EF4-FFF2-40B4-BE49-F238E27FC236}">
                        <a16:creationId xmlns="" xmlns:a16="http://schemas.microsoft.com/office/drawing/2014/main" id="{59A27432-CD55-E361-0A6E-8912A837412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9"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backgroundRemoval t="9792" b="89940" l="4455" r="93839">
                                <a14:foregroundMark x1="7583" y1="33132" x2="16209" y2="31187"/>
                                <a14:foregroundMark x1="13175" y1="30584" x2="14692" y2="28370"/>
                                <a14:foregroundMark x1="8626" y1="33870" x2="10521" y2="36217"/>
                                <a14:foregroundMark x1="29763" y1="28102" x2="44834" y2="37223"/>
                                <a14:foregroundMark x1="53365" y1="27565" x2="67204" y2="35144"/>
                                <a14:foregroundMark x1="67204" y1="35144" x2="69005" y2="37156"/>
                                <a14:foregroundMark x1="78957" y1="28303" x2="93460" y2="36821"/>
                                <a14:foregroundMark x1="93460" y1="36821" x2="93839" y2="37357"/>
                                <a14:foregroundMark x1="7962" y1="63783" x2="7583" y2="55131"/>
                                <a14:foregroundMark x1="7583" y1="55131" x2="19242" y2="54795"/>
                                <a14:foregroundMark x1="19242" y1="54795" x2="18863" y2="62240"/>
                                <a14:foregroundMark x1="18863" y1="62240" x2="11564" y2="59356"/>
                                <a14:foregroundMark x1="20379" y1="63447" x2="20095" y2="54460"/>
                                <a14:foregroundMark x1="7583" y1="53655" x2="19431" y2="53924"/>
                                <a14:foregroundMark x1="19431" y1="53924" x2="19810" y2="53924"/>
                                <a14:foregroundMark x1="30237" y1="55801" x2="30711" y2="61033"/>
                                <a14:foregroundMark x1="37251" y1="55801" x2="38199" y2="59826"/>
                                <a14:foregroundMark x1="36114" y1="55332" x2="35640" y2="59088"/>
                                <a14:foregroundMark x1="35450" y1="55064" x2="39336" y2="54997"/>
                                <a14:foregroundMark x1="42844" y1="57746" x2="45118" y2="54259"/>
                                <a14:foregroundMark x1="42844" y1="59691" x2="42844" y2="60496"/>
                                <a14:foregroundMark x1="60758" y1="55533" x2="65782" y2="62777"/>
                                <a14:foregroundMark x1="65782" y1="62777" x2="65782" y2="62844"/>
                                <a14:foregroundMark x1="85403" y1="54259" x2="88152" y2="62777"/>
                                <a14:foregroundMark x1="84929" y1="62978" x2="85118" y2="59356"/>
                                <a14:foregroundMark x1="12607" y1="53253" x2="15757" y2="53483"/>
                                <a14:foregroundMark x1="52417" y1="37492" x2="52133" y2="28169"/>
                                <a14:foregroundMark x1="54408" y1="27565" x2="66445" y2="27767"/>
                                <a14:foregroundMark x1="64929" y1="27230" x2="54218" y2="27565"/>
                                <a14:foregroundMark x1="39147" y1="85513" x2="37441" y2="86452"/>
                                <a14:foregroundMark x1="37062" y1="82897" x2="38483" y2="82227"/>
                                <a14:foregroundMark x1="36303" y1="78068" x2="38863" y2="78270"/>
                                <a14:foregroundMark x1="38673" y1="77197" x2="38673" y2="77197"/>
                                <a14:foregroundMark x1="36493" y1="77465" x2="36493" y2="77465"/>
                                <a14:foregroundMark x1="78673" y1="78940" x2="78768" y2="81154"/>
                                <a14:foregroundMark x1="81611" y1="79611" x2="81896" y2="81623"/>
                                <a14:foregroundMark x1="86033" y1="82093" x2="86635" y2="82830"/>
                                <a14:foregroundMark x1="85225" y1="81103" x2="86033" y2="82093"/>
                                <a14:foregroundMark x1="71280" y1="85111" x2="71280" y2="85513"/>
                                <a14:foregroundMark x1="74597" y1="84977" x2="74597" y2="84977"/>
                                <a14:foregroundMark x1="74123" y1="85580" x2="74123" y2="85580"/>
                                <a14:foregroundMark x1="75071" y1="85714" x2="75071" y2="85714"/>
                                <a14:foregroundMark x1="7109" y1="24748" x2="7109" y2="24748"/>
                                <a14:foregroundMark x1="29858" y1="24413" x2="29858" y2="24413"/>
                                <a14:foregroundMark x1="53934" y1="24480" x2="53934" y2="24480"/>
                                <a14:foregroundMark x1="78294" y1="24614" x2="78294" y2="24614"/>
                                <a14:foregroundMark x1="6351" y1="50704" x2="6351" y2="50704"/>
                                <a14:foregroundMark x1="29289" y1="50503" x2="29289" y2="50503"/>
                                <a14:foregroundMark x1="53839" y1="51040" x2="53839" y2="51040"/>
                                <a14:foregroundMark x1="77536" y1="50771" x2="77536" y2="50771"/>
                                <a14:backgroundMark x1="12986" y1="35077" x2="12796" y2="36217"/>
                                <a14:backgroundMark x1="20284" y1="36888" x2="20284" y2="37290"/>
                                <a14:backgroundMark x1="6256" y1="39370" x2="22938" y2="40309"/>
                                <a14:backgroundMark x1="12417" y1="52180" x2="18009" y2="52046"/>
                                <a14:backgroundMark x1="34028" y1="60228" x2="34597" y2="56405"/>
                                <a14:backgroundMark x1="44076" y1="56740" x2="45118" y2="57277"/>
                                <a14:backgroundMark x1="60664" y1="53924" x2="61137" y2="53991"/>
                                <a14:backgroundMark x1="55355" y1="56673" x2="54976" y2="58484"/>
                                <a14:backgroundMark x1="17536" y1="52448" x2="14787" y2="52381"/>
                                <a14:backgroundMark x1="5592" y1="35077" x2="8341" y2="39437"/>
                                <a14:backgroundMark x1="14028" y1="36620" x2="14882" y2="38967"/>
                                <a14:backgroundMark x1="21232" y1="37492" x2="21801" y2="39034"/>
                                <a14:backgroundMark x1="22938" y1="36955" x2="18009" y2="38498"/>
                                <a14:backgroundMark x1="16493" y1="38565" x2="19147" y2="38498"/>
                                <a14:backgroundMark x1="21991" y1="36284" x2="22559" y2="38229"/>
                                <a14:backgroundMark x1="22370" y1="35345" x2="21896" y2="38229"/>
                                <a14:backgroundMark x1="12322" y1="35748" x2="14882" y2="36486"/>
                                <a14:backgroundMark x1="13460" y1="38699" x2="11469" y2="38431"/>
                                <a14:backgroundMark x1="9100" y1="37827" x2="9858" y2="38364"/>
                                <a14:backgroundMark x1="5118" y1="36754" x2="4645" y2="36955"/>
                                <a14:backgroundMark x1="57441" y1="26090" x2="69100" y2="25889"/>
                                <a14:backgroundMark x1="69100" y1="25889" x2="69384" y2="25755"/>
                                <a14:backgroundMark x1="85687" y1="80282" x2="84834" y2="80885"/>
                                <a14:backgroundMark x1="85877" y1="82093" x2="85877" y2="82093"/>
                                <a14:backgroundMark x1="85972" y1="82025" x2="86445" y2="81958"/>
                                <a14:backgroundMark x1="85972" y1="82093" x2="86351" y2="82160"/>
                                <a14:backgroundMark x1="85972" y1="81958" x2="85972" y2="81958"/>
                                <a14:backgroundMark x1="85687" y1="81824" x2="85687" y2="81824"/>
                                <a14:backgroundMark x1="85782" y1="81824" x2="85782" y2="81824"/>
                                <a14:backgroundMark x1="85782" y1="81891" x2="85782" y2="81891"/>
                                <a14:backgroundMark x1="85687" y1="82025" x2="85687" y2="82025"/>
                                <a14:backgroundMark x1="85877" y1="82025" x2="85877" y2="82025"/>
                                <a14:backgroundMark x1="85782" y1="82025" x2="85782" y2="82025"/>
                                <a14:backgroundMark x1="86256" y1="82294" x2="86256" y2="82294"/>
                                <a14:backgroundMark x1="86066" y1="82294" x2="86066" y2="82294"/>
                                <a14:backgroundMark x1="74028" y1="85178" x2="74597" y2="85446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 l="50000" t="26095" r="26315" b="60082"/>
                  <a:stretch/>
                </p:blipFill>
                <p:spPr>
                  <a:xfrm>
                    <a:off x="8595322" y="2223366"/>
                    <a:ext cx="997893" cy="823038"/>
                  </a:xfrm>
                  <a:prstGeom prst="rect">
                    <a:avLst/>
                  </a:prstGeom>
                </p:spPr>
              </p:pic>
              <p:grpSp>
                <p:nvGrpSpPr>
                  <p:cNvPr id="131" name="Группа 130">
                    <a:extLst>
                      <a:ext uri="{FF2B5EF4-FFF2-40B4-BE49-F238E27FC236}">
                        <a16:creationId xmlns="" xmlns:a16="http://schemas.microsoft.com/office/drawing/2014/main" id="{2E9E8A6C-4BCD-407F-1F58-3650477ACF59}"/>
                      </a:ext>
                    </a:extLst>
                  </p:cNvPr>
                  <p:cNvGrpSpPr/>
                  <p:nvPr/>
                </p:nvGrpSpPr>
                <p:grpSpPr>
                  <a:xfrm>
                    <a:off x="8285819" y="1847212"/>
                    <a:ext cx="1519325" cy="1972812"/>
                    <a:chOff x="325421" y="1852568"/>
                    <a:chExt cx="1519325" cy="1972812"/>
                  </a:xfrm>
                </p:grpSpPr>
                <p:sp>
                  <p:nvSpPr>
                    <p:cNvPr id="132" name="Прямоугольник: скругленные углы 131">
                      <a:extLst>
                        <a:ext uri="{FF2B5EF4-FFF2-40B4-BE49-F238E27FC236}">
                          <a16:creationId xmlns="" xmlns:a16="http://schemas.microsoft.com/office/drawing/2014/main" id="{7739EA9F-9249-A1C0-8C7E-2179D7FCD2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5421" y="1852568"/>
                      <a:ext cx="1519325" cy="1972812"/>
                    </a:xfrm>
                    <a:prstGeom prst="roundRect">
                      <a:avLst/>
                    </a:prstGeom>
                    <a:noFill/>
                    <a:ln w="3175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134" name="Блок-схема: узел 133">
                      <a:extLst>
                        <a:ext uri="{FF2B5EF4-FFF2-40B4-BE49-F238E27FC236}">
                          <a16:creationId xmlns="" xmlns:a16="http://schemas.microsoft.com/office/drawing/2014/main" id="{11246EC6-6E67-DF1E-4CA7-5DB7A4886A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1606" y="1925588"/>
                      <a:ext cx="330981" cy="330941"/>
                    </a:xfrm>
                    <a:prstGeom prst="flowChartConnector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ru-RU" b="1" dirty="0" smtClean="0"/>
                        <a:t>2</a:t>
                      </a:r>
                      <a:endParaRPr lang="ru-RU" b="1" dirty="0"/>
                    </a:p>
                  </p:txBody>
                </p:sp>
              </p:grpSp>
            </p:grpSp>
            <p:sp>
              <p:nvSpPr>
                <p:cNvPr id="172" name="TextBox 171">
                  <a:extLst>
                    <a:ext uri="{FF2B5EF4-FFF2-40B4-BE49-F238E27FC236}">
                      <a16:creationId xmlns="" xmlns:a16="http://schemas.microsoft.com/office/drawing/2014/main" id="{F884E136-BE65-1507-04B2-708D7EF86BAC}"/>
                    </a:ext>
                  </a:extLst>
                </p:cNvPr>
                <p:cNvSpPr txBox="1"/>
                <p:nvPr/>
              </p:nvSpPr>
              <p:spPr>
                <a:xfrm>
                  <a:off x="6950591" y="1905152"/>
                  <a:ext cx="126271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000" dirty="0" smtClean="0">
                      <a:solidFill>
                        <a:schemeClr val="accent1"/>
                      </a:solidFill>
                      <a:latin typeface="Franklin Gothic Demi Cond" panose="020B0706030402020204" pitchFamily="34" charset="0"/>
                      <a:ea typeface="Yu Gothic UI Semibold" panose="020B0700000000000000" pitchFamily="34" charset="-128"/>
                    </a:rPr>
                    <a:t>ПОДГОТОВЬТЕ ЗОНУ ЭВАКУАЦИИ</a:t>
                  </a:r>
                  <a:endParaRPr lang="ru-RU" sz="1000" dirty="0">
                    <a:solidFill>
                      <a:schemeClr val="accent1"/>
                    </a:solidFill>
                    <a:latin typeface="Franklin Gothic Medium Cond" panose="020B0606030402020204" pitchFamily="34" charset="0"/>
                    <a:ea typeface="Yu Gothic UI Semibold" panose="020B0700000000000000" pitchFamily="34" charset="-128"/>
                  </a:endParaRPr>
                </a:p>
              </p:txBody>
            </p:sp>
            <p:sp>
              <p:nvSpPr>
                <p:cNvPr id="173" name="TextBox 172">
                  <a:extLst>
                    <a:ext uri="{FF2B5EF4-FFF2-40B4-BE49-F238E27FC236}">
                      <a16:creationId xmlns="" xmlns:a16="http://schemas.microsoft.com/office/drawing/2014/main" id="{2905E882-1F11-7966-AAC1-C9A9953027CD}"/>
                    </a:ext>
                  </a:extLst>
                </p:cNvPr>
                <p:cNvSpPr txBox="1"/>
                <p:nvPr/>
              </p:nvSpPr>
              <p:spPr>
                <a:xfrm>
                  <a:off x="6550660" y="3053877"/>
                  <a:ext cx="1600829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900" dirty="0" smtClean="0">
                      <a:solidFill>
                        <a:schemeClr val="tx2"/>
                      </a:solidFill>
                      <a:latin typeface="Franklin Gothic Book" panose="020B0503020102020204" pitchFamily="34" charset="0"/>
                      <a:ea typeface="Yu Gothic UI Semibold" panose="020B0700000000000000" pitchFamily="34" charset="-128"/>
                    </a:rPr>
                    <a:t>Определите место укрытия. Проведите его  обследование, определите </a:t>
                  </a:r>
                  <a:r>
                    <a:rPr lang="ru-RU" sz="900" dirty="0">
                      <a:solidFill>
                        <a:schemeClr val="tx2"/>
                      </a:solidFill>
                      <a:latin typeface="Franklin Gothic Book" panose="020B0503020102020204" pitchFamily="34" charset="0"/>
                      <a:ea typeface="Yu Gothic UI Semibold" panose="020B0700000000000000" pitchFamily="34" charset="-128"/>
                    </a:rPr>
                    <a:t>потребность в </a:t>
                  </a:r>
                  <a:r>
                    <a:rPr lang="ru-RU" sz="900" dirty="0" smtClean="0">
                      <a:solidFill>
                        <a:schemeClr val="tx2"/>
                      </a:solidFill>
                      <a:latin typeface="Franklin Gothic Book" panose="020B0503020102020204" pitchFamily="34" charset="0"/>
                      <a:ea typeface="Yu Gothic UI Semibold" panose="020B0700000000000000" pitchFamily="34" charset="-128"/>
                    </a:rPr>
                    <a:t>дооборудовании, поддерживайте чистоту</a:t>
                  </a:r>
                  <a:endParaRPr lang="ru-RU" sz="900" dirty="0">
                    <a:solidFill>
                      <a:schemeClr val="tx2"/>
                    </a:solidFill>
                    <a:latin typeface="Franklin Gothic Book" panose="020B0503020102020204" pitchFamily="34" charset="0"/>
                    <a:ea typeface="Yu Gothic UI Semibold" panose="020B0700000000000000" pitchFamily="34" charset="-128"/>
                  </a:endParaRPr>
                </a:p>
              </p:txBody>
            </p:sp>
          </p:grpSp>
          <p:sp>
            <p:nvSpPr>
              <p:cNvPr id="204" name="TextBox 203">
                <a:extLst>
                  <a:ext uri="{FF2B5EF4-FFF2-40B4-BE49-F238E27FC236}">
                    <a16:creationId xmlns="" xmlns:a16="http://schemas.microsoft.com/office/drawing/2014/main" id="{787D3563-B143-E2DE-1E4E-F9809CEB3022}"/>
                  </a:ext>
                </a:extLst>
              </p:cNvPr>
              <p:cNvSpPr txBox="1"/>
              <p:nvPr/>
            </p:nvSpPr>
            <p:spPr>
              <a:xfrm>
                <a:off x="-96912" y="9639824"/>
                <a:ext cx="7051823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100" dirty="0">
                    <a:solidFill>
                      <a:schemeClr val="tx2"/>
                    </a:solidFill>
                    <a:latin typeface="Franklin Gothic Medium Cond" panose="020B0606030402020204" pitchFamily="34" charset="0"/>
                    <a:ea typeface="Yu Gothic UI Semibold" panose="020B0700000000000000" pitchFamily="34" charset="-128"/>
                  </a:rPr>
                  <a:t>Сообщайте в экстренную службу только о реальных опасностях. Линии должны быть свободны для тех, кому нужна помощь.</a:t>
                </a:r>
              </a:p>
            </p:txBody>
          </p:sp>
          <p:grpSp>
            <p:nvGrpSpPr>
              <p:cNvPr id="13" name="Группа 12"/>
              <p:cNvGrpSpPr/>
              <p:nvPr/>
            </p:nvGrpSpPr>
            <p:grpSpPr>
              <a:xfrm>
                <a:off x="1807218" y="3937356"/>
                <a:ext cx="1657569" cy="2160000"/>
                <a:chOff x="1807218" y="3937356"/>
                <a:chExt cx="1657569" cy="2160000"/>
              </a:xfrm>
            </p:grpSpPr>
            <p:pic>
              <p:nvPicPr>
                <p:cNvPr id="177" name="Рисунок 176">
                  <a:extLst>
                    <a:ext uri="{FF2B5EF4-FFF2-40B4-BE49-F238E27FC236}">
                      <a16:creationId xmlns="" xmlns:a16="http://schemas.microsoft.com/office/drawing/2014/main" id="{8C2AEA4C-E67B-F128-76AF-93E42C6363D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duotone>
                    <a:prstClr val="black"/>
                    <a:schemeClr val="accent1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403989">
                  <a:off x="2696197" y="4541429"/>
                  <a:ext cx="713776" cy="713776"/>
                </a:xfrm>
                <a:prstGeom prst="rect">
                  <a:avLst/>
                </a:prstGeom>
              </p:spPr>
            </p:pic>
            <p:grpSp>
              <p:nvGrpSpPr>
                <p:cNvPr id="182" name="Группа 181">
                  <a:extLst>
                    <a:ext uri="{FF2B5EF4-FFF2-40B4-BE49-F238E27FC236}">
                      <a16:creationId xmlns="" xmlns:a16="http://schemas.microsoft.com/office/drawing/2014/main" id="{F033DAA0-8DE1-0903-DEB9-2AC9DAC13AD2}"/>
                    </a:ext>
                  </a:extLst>
                </p:cNvPr>
                <p:cNvGrpSpPr/>
                <p:nvPr/>
              </p:nvGrpSpPr>
              <p:grpSpPr>
                <a:xfrm>
                  <a:off x="1807218" y="3937356"/>
                  <a:ext cx="1657569" cy="2160000"/>
                  <a:chOff x="313123" y="1866854"/>
                  <a:chExt cx="1657569" cy="2160000"/>
                </a:xfrm>
              </p:grpSpPr>
              <p:grpSp>
                <p:nvGrpSpPr>
                  <p:cNvPr id="183" name="Группа 182">
                    <a:extLst>
                      <a:ext uri="{FF2B5EF4-FFF2-40B4-BE49-F238E27FC236}">
                        <a16:creationId xmlns="" xmlns:a16="http://schemas.microsoft.com/office/drawing/2014/main" id="{A0393748-46E3-57E1-7A2E-BE580FB28174}"/>
                      </a:ext>
                    </a:extLst>
                  </p:cNvPr>
                  <p:cNvGrpSpPr/>
                  <p:nvPr/>
                </p:nvGrpSpPr>
                <p:grpSpPr>
                  <a:xfrm>
                    <a:off x="313123" y="1866854"/>
                    <a:ext cx="1657569" cy="2160000"/>
                    <a:chOff x="313123" y="1866854"/>
                    <a:chExt cx="1657569" cy="2160000"/>
                  </a:xfrm>
                </p:grpSpPr>
                <p:sp>
                  <p:nvSpPr>
                    <p:cNvPr id="185" name="Прямоугольник: скругленные углы 184">
                      <a:extLst>
                        <a:ext uri="{FF2B5EF4-FFF2-40B4-BE49-F238E27FC236}">
                          <a16:creationId xmlns="" xmlns:a16="http://schemas.microsoft.com/office/drawing/2014/main" id="{989B9BC8-04A7-7C66-7FAD-380EDA8045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0692" y="1866854"/>
                      <a:ext cx="1620000" cy="2160000"/>
                    </a:xfrm>
                    <a:prstGeom prst="roundRect">
                      <a:avLst/>
                    </a:prstGeom>
                    <a:noFill/>
                    <a:ln w="3175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186" name="TextBox 185">
                      <a:extLst>
                        <a:ext uri="{FF2B5EF4-FFF2-40B4-BE49-F238E27FC236}">
                          <a16:creationId xmlns="" xmlns:a16="http://schemas.microsoft.com/office/drawing/2014/main" id="{A780343D-9216-179B-1BB2-4D7930EEA73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3123" y="3292368"/>
                      <a:ext cx="1638321" cy="6463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Определите заранее способ открытия подземных помещений</a:t>
                      </a:r>
                      <a:br>
                        <a:rPr lang="ru-RU" sz="900" dirty="0" smtClean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</a:br>
                      <a:r>
                        <a:rPr lang="ru-RU" sz="900" dirty="0" smtClean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 и хранения ключей</a:t>
                      </a:r>
                      <a:endParaRPr lang="ru-RU" sz="900" dirty="0">
                        <a:solidFill>
                          <a:schemeClr val="tx2"/>
                        </a:solidFill>
                        <a:latin typeface="Franklin Gothic Book" panose="020B0503020102020204" pitchFamily="34" charset="0"/>
                        <a:ea typeface="Yu Gothic UI Semibold" panose="020B0700000000000000" pitchFamily="34" charset="-128"/>
                      </a:endParaRPr>
                    </a:p>
                  </p:txBody>
                </p:sp>
                <p:sp>
                  <p:nvSpPr>
                    <p:cNvPr id="191" name="Блок-схема: узел 190">
                      <a:extLst>
                        <a:ext uri="{FF2B5EF4-FFF2-40B4-BE49-F238E27FC236}">
                          <a16:creationId xmlns="" xmlns:a16="http://schemas.microsoft.com/office/drawing/2014/main" id="{322E4D87-5D9E-BC54-3ED1-A69F46F51D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1606" y="1925588"/>
                      <a:ext cx="330981" cy="330941"/>
                    </a:xfrm>
                    <a:prstGeom prst="flowChartConnector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ru-RU" b="1" dirty="0"/>
                        <a:t>6</a:t>
                      </a:r>
                    </a:p>
                  </p:txBody>
                </p:sp>
              </p:grpSp>
              <p:sp>
                <p:nvSpPr>
                  <p:cNvPr id="184" name="TextBox 183">
                    <a:extLst>
                      <a:ext uri="{FF2B5EF4-FFF2-40B4-BE49-F238E27FC236}">
                        <a16:creationId xmlns="" xmlns:a16="http://schemas.microsoft.com/office/drawing/2014/main" id="{8EBCC7DB-A17B-3D17-889F-154DC97E05BA}"/>
                      </a:ext>
                    </a:extLst>
                  </p:cNvPr>
                  <p:cNvSpPr txBox="1"/>
                  <p:nvPr/>
                </p:nvSpPr>
                <p:spPr>
                  <a:xfrm>
                    <a:off x="721482" y="1895022"/>
                    <a:ext cx="1229963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ru-RU" sz="1000" dirty="0" smtClean="0">
                        <a:solidFill>
                          <a:schemeClr val="accent1"/>
                        </a:solidFill>
                        <a:latin typeface="Franklin Gothic Demi Cond" panose="020B0706030402020204" pitchFamily="34" charset="0"/>
                        <a:ea typeface="Yu Gothic UI Semibold" panose="020B0700000000000000" pitchFamily="34" charset="-128"/>
                      </a:rPr>
                      <a:t>ОБЕСПЕЧЬТЕ ДОСТУП К УКРЫТИЮ</a:t>
                    </a:r>
                    <a:endParaRPr lang="ru-RU" sz="1000" dirty="0">
                      <a:solidFill>
                        <a:schemeClr val="accent1"/>
                      </a:solidFill>
                      <a:latin typeface="Franklin Gothic Medium Cond" panose="020B0606030402020204" pitchFamily="34" charset="0"/>
                      <a:ea typeface="Yu Gothic UI Semibold" panose="020B0700000000000000" pitchFamily="34" charset="-128"/>
                    </a:endParaRPr>
                  </a:p>
                </p:txBody>
              </p:sp>
            </p:grpSp>
            <p:pic>
              <p:nvPicPr>
                <p:cNvPr id="206" name="Рисунок 205">
                  <a:extLst>
                    <a:ext uri="{FF2B5EF4-FFF2-40B4-BE49-F238E27FC236}">
                      <a16:creationId xmlns="" xmlns:a16="http://schemas.microsoft.com/office/drawing/2014/main" id="{46D49F7D-1724-1D39-1B52-F703E21752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27769" t="6472" r="28007"/>
                <a:stretch/>
              </p:blipFill>
              <p:spPr>
                <a:xfrm>
                  <a:off x="1946129" y="4492880"/>
                  <a:ext cx="543222" cy="866323"/>
                </a:xfrm>
                <a:prstGeom prst="rect">
                  <a:avLst/>
                </a:prstGeom>
              </p:spPr>
            </p:pic>
            <p:pic>
              <p:nvPicPr>
                <p:cNvPr id="208" name="Рисунок 207">
                  <a:extLst>
                    <a:ext uri="{FF2B5EF4-FFF2-40B4-BE49-F238E27FC236}">
                      <a16:creationId xmlns="" xmlns:a16="http://schemas.microsoft.com/office/drawing/2014/main" id="{F6CF9ABC-E112-6914-D4B6-F271CB442D6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 cstate="print">
                  <a:extLst>
                    <a:ext uri="{BEBA8EAE-BF5A-486C-A8C5-ECC9F3942E4B}">
                      <a14:imgProps xmlns:a14="http://schemas.microsoft.com/office/drawing/2010/main">
                        <a14:imgLayer r:embed="rId23">
                          <a14:imgEffect>
                            <a14:backgroundRemoval t="10000" b="92800" l="10000" r="90000">
                              <a14:foregroundMark x1="33067" y1="90133" x2="34667" y2="92000"/>
                              <a14:foregroundMark x1="64133" y1="91733" x2="66133" y2="92400"/>
                              <a14:foregroundMark x1="66133" y1="92667" x2="63600" y2="92800"/>
                              <a14:foregroundMark x1="31333" y1="90800" x2="33067" y2="91333"/>
                              <a14:backgroundMark x1="25733" y1="48667" x2="25733" y2="48667"/>
                              <a14:backgroundMark x1="22400" y1="46133" x2="24533" y2="52000"/>
                              <a14:backgroundMark x1="25333" y1="55467" x2="25733" y2="60667"/>
                              <a14:backgroundMark x1="27067" y1="56400" x2="28800" y2="56533"/>
                              <a14:backgroundMark x1="28800" y1="56533" x2="30133" y2="62133"/>
                              <a14:backgroundMark x1="30533" y1="62667" x2="30800" y2="63067"/>
                              <a14:backgroundMark x1="22800" y1="56000" x2="20800" y2="63600"/>
                              <a14:backgroundMark x1="20800" y1="63600" x2="21333" y2="64533"/>
                              <a14:backgroundMark x1="21867" y1="67333" x2="28000" y2="73333"/>
                              <a14:backgroundMark x1="36800" y1="65600" x2="23867" y2="74667"/>
                              <a14:backgroundMark x1="35733" y1="68000" x2="28000" y2="81200"/>
                              <a14:backgroundMark x1="50000" y1="72667" x2="48667" y2="78000"/>
                              <a14:backgroundMark x1="53733" y1="72000" x2="54933" y2="83200"/>
                              <a14:backgroundMark x1="54933" y1="83200" x2="55200" y2="83200"/>
                              <a14:backgroundMark x1="65333" y1="17067" x2="77867" y2="18267"/>
                            </a14:backgroundRemoval>
                          </a14:imgEffect>
                          <a14:imgEffect>
                            <a14:saturation sat="33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24544" t="12798" r="22414" b="5973"/>
                <a:stretch/>
              </p:blipFill>
              <p:spPr>
                <a:xfrm>
                  <a:off x="2364018" y="4543915"/>
                  <a:ext cx="565730" cy="866364"/>
                </a:xfrm>
                <a:prstGeom prst="rect">
                  <a:avLst/>
                </a:prstGeom>
              </p:spPr>
            </p:pic>
          </p:grpSp>
          <p:sp>
            <p:nvSpPr>
              <p:cNvPr id="210" name="TextBox 209">
                <a:extLst>
                  <a:ext uri="{FF2B5EF4-FFF2-40B4-BE49-F238E27FC236}">
                    <a16:creationId xmlns="" xmlns:a16="http://schemas.microsoft.com/office/drawing/2014/main" id="{34E37DA0-E17D-A6C9-0DB5-C206B853F483}"/>
                  </a:ext>
                </a:extLst>
              </p:cNvPr>
              <p:cNvSpPr txBox="1"/>
              <p:nvPr/>
            </p:nvSpPr>
            <p:spPr>
              <a:xfrm>
                <a:off x="4592262" y="6365695"/>
                <a:ext cx="2235337" cy="4924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300" dirty="0">
                    <a:solidFill>
                      <a:schemeClr val="accent1"/>
                    </a:solidFill>
                    <a:latin typeface="Franklin Gothic Demi Cond" panose="020B0706030402020204" pitchFamily="34" charset="0"/>
                    <a:ea typeface="Yu Gothic UI Semibold" panose="020B0700000000000000" pitchFamily="34" charset="-128"/>
                  </a:rPr>
                  <a:t>Канал «РСЧС Свердловская область</a:t>
                </a:r>
                <a:r>
                  <a:rPr lang="ru-RU" sz="1300" dirty="0" smtClean="0">
                    <a:solidFill>
                      <a:schemeClr val="accent1"/>
                    </a:solidFill>
                    <a:latin typeface="Franklin Gothic Demi Cond" panose="020B0706030402020204" pitchFamily="34" charset="0"/>
                    <a:ea typeface="Yu Gothic UI Semibold" panose="020B0700000000000000" pitchFamily="34" charset="-128"/>
                  </a:rPr>
                  <a:t>»</a:t>
                </a:r>
                <a:endParaRPr lang="ru-RU" sz="1300" dirty="0">
                  <a:solidFill>
                    <a:schemeClr val="accent1"/>
                  </a:solidFill>
                  <a:latin typeface="Franklin Gothic Demi Cond" panose="020B0706030402020204" pitchFamily="34" charset="0"/>
                  <a:ea typeface="Yu Gothic UI Semibold" panose="020B0700000000000000" pitchFamily="34" charset="-128"/>
                </a:endParaRPr>
              </a:p>
            </p:txBody>
          </p:sp>
          <p:grpSp>
            <p:nvGrpSpPr>
              <p:cNvPr id="220" name="Группа 219">
                <a:extLst>
                  <a:ext uri="{FF2B5EF4-FFF2-40B4-BE49-F238E27FC236}">
                    <a16:creationId xmlns="" xmlns:a16="http://schemas.microsoft.com/office/drawing/2014/main" id="{388348A9-98CB-7789-0CB1-C4922B2597BF}"/>
                  </a:ext>
                </a:extLst>
              </p:cNvPr>
              <p:cNvGrpSpPr/>
              <p:nvPr/>
            </p:nvGrpSpPr>
            <p:grpSpPr>
              <a:xfrm>
                <a:off x="5217637" y="-115044"/>
                <a:ext cx="1600437" cy="1286699"/>
                <a:chOff x="5335122" y="-127600"/>
                <a:chExt cx="1600437" cy="1286699"/>
              </a:xfrm>
            </p:grpSpPr>
            <p:grpSp>
              <p:nvGrpSpPr>
                <p:cNvPr id="219" name="Группа 218">
                  <a:extLst>
                    <a:ext uri="{FF2B5EF4-FFF2-40B4-BE49-F238E27FC236}">
                      <a16:creationId xmlns="" xmlns:a16="http://schemas.microsoft.com/office/drawing/2014/main" id="{EC02A99B-CA1E-1D39-17A7-01BC905F7897}"/>
                    </a:ext>
                  </a:extLst>
                </p:cNvPr>
                <p:cNvGrpSpPr/>
                <p:nvPr/>
              </p:nvGrpSpPr>
              <p:grpSpPr>
                <a:xfrm>
                  <a:off x="5775731" y="154614"/>
                  <a:ext cx="759494" cy="692277"/>
                  <a:chOff x="5930860" y="151707"/>
                  <a:chExt cx="680224" cy="635918"/>
                </a:xfrm>
              </p:grpSpPr>
              <p:sp>
                <p:nvSpPr>
                  <p:cNvPr id="163" name="Блок-схема: узел 162">
                    <a:extLst>
                      <a:ext uri="{FF2B5EF4-FFF2-40B4-BE49-F238E27FC236}">
                        <a16:creationId xmlns="" xmlns:a16="http://schemas.microsoft.com/office/drawing/2014/main" id="{878FCFC3-99A6-1D8B-D9C0-710B6DF15D5E}"/>
                      </a:ext>
                    </a:extLst>
                  </p:cNvPr>
                  <p:cNvSpPr/>
                  <p:nvPr/>
                </p:nvSpPr>
                <p:spPr>
                  <a:xfrm>
                    <a:off x="5930860" y="151707"/>
                    <a:ext cx="680224" cy="635918"/>
                  </a:xfrm>
                  <a:prstGeom prst="flowChartConnector">
                    <a:avLst/>
                  </a:prstGeom>
                  <a:noFill/>
                  <a:ln w="38100">
                    <a:solidFill>
                      <a:srgbClr val="C00000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cxnSp>
                <p:nvCxnSpPr>
                  <p:cNvPr id="164" name="Прямая соединительная линия 163">
                    <a:extLst>
                      <a:ext uri="{FF2B5EF4-FFF2-40B4-BE49-F238E27FC236}">
                        <a16:creationId xmlns="" xmlns:a16="http://schemas.microsoft.com/office/drawing/2014/main" id="{1BF40061-9754-F739-9287-512A2426856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6000891" y="256960"/>
                    <a:ext cx="502268" cy="425413"/>
                  </a:xfrm>
                  <a:prstGeom prst="line">
                    <a:avLst/>
                  </a:prstGeom>
                  <a:ln w="38100">
                    <a:solidFill>
                      <a:srgbClr val="C00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217" name="Рисунок 216">
                  <a:extLst>
                    <a:ext uri="{FF2B5EF4-FFF2-40B4-BE49-F238E27FC236}">
                      <a16:creationId xmlns="" xmlns:a16="http://schemas.microsoft.com/office/drawing/2014/main" id="{3260C6C0-81CB-B0AE-D2A1-AFAB32065B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 cstate="print">
                  <a:duotone>
                    <a:prstClr val="black"/>
                    <a:schemeClr val="accent1">
                      <a:tint val="45000"/>
                      <a:satMod val="400000"/>
                    </a:schemeClr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25">
                          <a14:imgEffect>
                            <a14:backgroundRemoval t="10000" b="90000" l="5811" r="95811">
                              <a14:foregroundMark x1="9189" y1="37297" x2="5811" y2="38649"/>
                              <a14:foregroundMark x1="89189" y1="36757" x2="91486" y2="38108"/>
                              <a14:foregroundMark x1="95135" y1="40000" x2="95811" y2="40135"/>
                              <a14:foregroundMark x1="79324" y1="32162" x2="79324" y2="32162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98391" y="121931"/>
                  <a:ext cx="1037168" cy="1037168"/>
                </a:xfrm>
                <a:prstGeom prst="rect">
                  <a:avLst/>
                </a:prstGeom>
              </p:spPr>
            </p:pic>
            <p:pic>
              <p:nvPicPr>
                <p:cNvPr id="160" name="Рисунок 159">
                  <a:extLst>
                    <a:ext uri="{FF2B5EF4-FFF2-40B4-BE49-F238E27FC236}">
                      <a16:creationId xmlns="" xmlns:a16="http://schemas.microsoft.com/office/drawing/2014/main" id="{114DEF37-246B-9FFF-32BF-21DEC1A2D1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7857736">
                  <a:off x="5335122" y="-127600"/>
                  <a:ext cx="1040305" cy="1040305"/>
                </a:xfrm>
                <a:prstGeom prst="rect">
                  <a:avLst/>
                </a:prstGeom>
              </p:spPr>
            </p:pic>
          </p:grpSp>
          <p:grpSp>
            <p:nvGrpSpPr>
              <p:cNvPr id="2" name="Группа 1"/>
              <p:cNvGrpSpPr/>
              <p:nvPr/>
            </p:nvGrpSpPr>
            <p:grpSpPr>
              <a:xfrm>
                <a:off x="5058211" y="3935864"/>
                <a:ext cx="1647257" cy="2160000"/>
                <a:chOff x="5058211" y="3935864"/>
                <a:chExt cx="1647257" cy="2160000"/>
              </a:xfrm>
            </p:grpSpPr>
            <p:pic>
              <p:nvPicPr>
                <p:cNvPr id="4" name="Рисунок 3"/>
                <p:cNvPicPr>
                  <a:picLocks noChangeAspect="1"/>
                </p:cNvPicPr>
                <p:nvPr/>
              </p:nvPicPr>
              <p:blipFill>
                <a:blip r:embed="rId27" cstate="print">
                  <a:clrChange>
                    <a:clrFrom>
                      <a:srgbClr val="F8F9FD"/>
                    </a:clrFrom>
                    <a:clrTo>
                      <a:srgbClr val="F8F9FD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23908" y="4301453"/>
                  <a:ext cx="1125464" cy="1125464"/>
                </a:xfrm>
                <a:prstGeom prst="rect">
                  <a:avLst/>
                </a:prstGeom>
              </p:spPr>
            </p:pic>
            <p:grpSp>
              <p:nvGrpSpPr>
                <p:cNvPr id="107" name="Группа 106">
                  <a:extLst>
                    <a:ext uri="{FF2B5EF4-FFF2-40B4-BE49-F238E27FC236}">
                      <a16:creationId xmlns="" xmlns:a16="http://schemas.microsoft.com/office/drawing/2014/main" id="{F82C53EB-A4C9-4C83-5E8D-54468848C03C}"/>
                    </a:ext>
                  </a:extLst>
                </p:cNvPr>
                <p:cNvGrpSpPr/>
                <p:nvPr/>
              </p:nvGrpSpPr>
              <p:grpSpPr>
                <a:xfrm>
                  <a:off x="5058211" y="3935864"/>
                  <a:ext cx="1647257" cy="2160000"/>
                  <a:chOff x="304387" y="1853322"/>
                  <a:chExt cx="1647257" cy="2160000"/>
                </a:xfrm>
              </p:grpSpPr>
              <p:grpSp>
                <p:nvGrpSpPr>
                  <p:cNvPr id="112" name="Группа 111">
                    <a:extLst>
                      <a:ext uri="{FF2B5EF4-FFF2-40B4-BE49-F238E27FC236}">
                        <a16:creationId xmlns="" xmlns:a16="http://schemas.microsoft.com/office/drawing/2014/main" id="{3463F376-7975-0F83-D28C-8DCF6906E0B6}"/>
                      </a:ext>
                    </a:extLst>
                  </p:cNvPr>
                  <p:cNvGrpSpPr/>
                  <p:nvPr/>
                </p:nvGrpSpPr>
                <p:grpSpPr>
                  <a:xfrm>
                    <a:off x="304387" y="1853322"/>
                    <a:ext cx="1647257" cy="2160000"/>
                    <a:chOff x="304387" y="1853322"/>
                    <a:chExt cx="1647257" cy="2160000"/>
                  </a:xfrm>
                </p:grpSpPr>
                <p:sp>
                  <p:nvSpPr>
                    <p:cNvPr id="118" name="Прямоугольник: скругленные углы 200">
                      <a:extLst>
                        <a:ext uri="{FF2B5EF4-FFF2-40B4-BE49-F238E27FC236}">
                          <a16:creationId xmlns="" xmlns:a16="http://schemas.microsoft.com/office/drawing/2014/main" id="{B5C010CF-31F0-4B27-2FBA-BF021973F7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1644" y="1853322"/>
                      <a:ext cx="1620000" cy="2160000"/>
                    </a:xfrm>
                    <a:prstGeom prst="roundRect">
                      <a:avLst/>
                    </a:prstGeom>
                    <a:noFill/>
                    <a:ln w="3175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119" name="TextBox 118">
                      <a:extLst>
                        <a:ext uri="{FF2B5EF4-FFF2-40B4-BE49-F238E27FC236}">
                          <a16:creationId xmlns="" xmlns:a16="http://schemas.microsoft.com/office/drawing/2014/main" id="{9008EEA8-5A4C-1421-28B2-BDB591D8B59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4387" y="3291054"/>
                      <a:ext cx="1629060" cy="6463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После тревоги проведите анализ действий, обновите реестр контактов, устраните выявленные недочеты</a:t>
                      </a:r>
                      <a:endParaRPr lang="ru-RU" sz="900" dirty="0">
                        <a:solidFill>
                          <a:schemeClr val="tx2"/>
                        </a:solidFill>
                        <a:latin typeface="Franklin Gothic Book" panose="020B0503020102020204" pitchFamily="34" charset="0"/>
                        <a:ea typeface="Yu Gothic UI Semibold" panose="020B0700000000000000" pitchFamily="34" charset="-128"/>
                      </a:endParaRPr>
                    </a:p>
                  </p:txBody>
                </p:sp>
                <p:sp>
                  <p:nvSpPr>
                    <p:cNvPr id="120" name="Блок-схема: узел 119">
                      <a:extLst>
                        <a:ext uri="{FF2B5EF4-FFF2-40B4-BE49-F238E27FC236}">
                          <a16:creationId xmlns="" xmlns:a16="http://schemas.microsoft.com/office/drawing/2014/main" id="{8A988EEE-8940-DA30-23E4-C80515C9AA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1606" y="1925588"/>
                      <a:ext cx="330981" cy="330941"/>
                    </a:xfrm>
                    <a:prstGeom prst="flowChartConnector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ru-RU" b="1" dirty="0" smtClean="0"/>
                        <a:t>8</a:t>
                      </a:r>
                      <a:endParaRPr lang="ru-RU" b="1" dirty="0"/>
                    </a:p>
                  </p:txBody>
                </p:sp>
              </p:grpSp>
              <p:sp>
                <p:nvSpPr>
                  <p:cNvPr id="115" name="TextBox 114">
                    <a:extLst>
                      <a:ext uri="{FF2B5EF4-FFF2-40B4-BE49-F238E27FC236}">
                        <a16:creationId xmlns="" xmlns:a16="http://schemas.microsoft.com/office/drawing/2014/main" id="{D970D3A1-1BAA-30A7-33B8-ADAA86DB6DBA}"/>
                      </a:ext>
                    </a:extLst>
                  </p:cNvPr>
                  <p:cNvSpPr txBox="1"/>
                  <p:nvPr/>
                </p:nvSpPr>
                <p:spPr>
                  <a:xfrm>
                    <a:off x="717255" y="1889556"/>
                    <a:ext cx="122729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ru-RU" sz="900" dirty="0" smtClean="0">
                        <a:solidFill>
                          <a:schemeClr val="accent1"/>
                        </a:solidFill>
                        <a:latin typeface="Franklin Gothic Demi Cond" panose="020B0706030402020204" pitchFamily="34" charset="0"/>
                        <a:ea typeface="Yu Gothic UI Semibold" panose="020B0700000000000000" pitchFamily="34" charset="-128"/>
                      </a:rPr>
                      <a:t>ПРОВЕДИТЕ АНАЛИЗ ДЕЙСТВИЙ</a:t>
                    </a:r>
                    <a:endParaRPr lang="ru-RU" sz="900" dirty="0">
                      <a:solidFill>
                        <a:schemeClr val="accent1"/>
                      </a:solidFill>
                      <a:latin typeface="Franklin Gothic Demi Cond" panose="020B0706030402020204" pitchFamily="34" charset="0"/>
                      <a:ea typeface="Yu Gothic UI Semibold" panose="020B0700000000000000" pitchFamily="34" charset="-128"/>
                    </a:endParaRPr>
                  </a:p>
                </p:txBody>
              </p:sp>
            </p:grpSp>
          </p:grpSp>
          <p:grpSp>
            <p:nvGrpSpPr>
              <p:cNvPr id="14" name="Группа 13"/>
              <p:cNvGrpSpPr/>
              <p:nvPr/>
            </p:nvGrpSpPr>
            <p:grpSpPr>
              <a:xfrm>
                <a:off x="3429681" y="3933848"/>
                <a:ext cx="1704884" cy="2228977"/>
                <a:chOff x="3429681" y="3933848"/>
                <a:chExt cx="1704884" cy="2228977"/>
              </a:xfrm>
            </p:grpSpPr>
            <p:grpSp>
              <p:nvGrpSpPr>
                <p:cNvPr id="198" name="Группа 197">
                  <a:extLst>
                    <a:ext uri="{FF2B5EF4-FFF2-40B4-BE49-F238E27FC236}">
                      <a16:creationId xmlns="" xmlns:a16="http://schemas.microsoft.com/office/drawing/2014/main" id="{F82C53EB-A4C9-4C83-5E8D-54468848C03C}"/>
                    </a:ext>
                  </a:extLst>
                </p:cNvPr>
                <p:cNvGrpSpPr/>
                <p:nvPr/>
              </p:nvGrpSpPr>
              <p:grpSpPr>
                <a:xfrm>
                  <a:off x="3451906" y="3933848"/>
                  <a:ext cx="1635308" cy="2228977"/>
                  <a:chOff x="330623" y="1829512"/>
                  <a:chExt cx="1635308" cy="2228977"/>
                </a:xfrm>
              </p:grpSpPr>
              <p:grpSp>
                <p:nvGrpSpPr>
                  <p:cNvPr id="199" name="Группа 198">
                    <a:extLst>
                      <a:ext uri="{FF2B5EF4-FFF2-40B4-BE49-F238E27FC236}">
                        <a16:creationId xmlns="" xmlns:a16="http://schemas.microsoft.com/office/drawing/2014/main" id="{3463F376-7975-0F83-D28C-8DCF6906E0B6}"/>
                      </a:ext>
                    </a:extLst>
                  </p:cNvPr>
                  <p:cNvGrpSpPr/>
                  <p:nvPr/>
                </p:nvGrpSpPr>
                <p:grpSpPr>
                  <a:xfrm>
                    <a:off x="330623" y="1829512"/>
                    <a:ext cx="1635308" cy="2228977"/>
                    <a:chOff x="330623" y="1829512"/>
                    <a:chExt cx="1635308" cy="2228977"/>
                  </a:xfrm>
                </p:grpSpPr>
                <p:sp>
                  <p:nvSpPr>
                    <p:cNvPr id="201" name="Прямоугольник: скругленные углы 200">
                      <a:extLst>
                        <a:ext uri="{FF2B5EF4-FFF2-40B4-BE49-F238E27FC236}">
                          <a16:creationId xmlns="" xmlns:a16="http://schemas.microsoft.com/office/drawing/2014/main" id="{B5C010CF-31F0-4B27-2FBA-BF021973F7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45931" y="1829512"/>
                      <a:ext cx="1620000" cy="2160000"/>
                    </a:xfrm>
                    <a:prstGeom prst="roundRect">
                      <a:avLst/>
                    </a:prstGeom>
                    <a:noFill/>
                    <a:ln w="3175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202" name="TextBox 201">
                      <a:extLst>
                        <a:ext uri="{FF2B5EF4-FFF2-40B4-BE49-F238E27FC236}">
                          <a16:creationId xmlns="" xmlns:a16="http://schemas.microsoft.com/office/drawing/2014/main" id="{9008EEA8-5A4C-1421-28B2-BDB591D8B59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30623" y="3273659"/>
                      <a:ext cx="1627979" cy="78483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Отслеживайте сообщения жителей в домовом чате, фиксируйте запросы</a:t>
                      </a:r>
                      <a:br>
                        <a:rPr lang="ru-RU" sz="900" dirty="0" smtClean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</a:br>
                      <a:r>
                        <a:rPr lang="ru-RU" sz="900" dirty="0" smtClean="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о помощи, информируйте </a:t>
                      </a:r>
                      <a:r>
                        <a:rPr lang="ru-RU" sz="900" b="1" dirty="0" smtClean="0">
                          <a:solidFill>
                            <a:srgbClr val="C00000"/>
                          </a:solidFill>
                          <a:latin typeface="Franklin Gothic Book" panose="020B0503020102020204" pitchFamily="34" charset="0"/>
                          <a:ea typeface="Yu Gothic UI Semibold" panose="020B0700000000000000" pitchFamily="34" charset="-128"/>
                        </a:rPr>
                        <a:t>112</a:t>
                      </a:r>
                      <a:endParaRPr lang="ru-RU" sz="900" b="1" dirty="0">
                        <a:solidFill>
                          <a:srgbClr val="C00000"/>
                        </a:solidFill>
                        <a:latin typeface="Franklin Gothic Book" panose="020B0503020102020204" pitchFamily="34" charset="0"/>
                        <a:ea typeface="Yu Gothic UI Semibold" panose="020B0700000000000000" pitchFamily="34" charset="-128"/>
                      </a:endParaRPr>
                    </a:p>
                  </p:txBody>
                </p:sp>
                <p:sp>
                  <p:nvSpPr>
                    <p:cNvPr id="203" name="Блок-схема: узел 202">
                      <a:extLst>
                        <a:ext uri="{FF2B5EF4-FFF2-40B4-BE49-F238E27FC236}">
                          <a16:creationId xmlns="" xmlns:a16="http://schemas.microsoft.com/office/drawing/2014/main" id="{8A988EEE-8940-DA30-23E4-C80515C9AA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1606" y="1925588"/>
                      <a:ext cx="330981" cy="330941"/>
                    </a:xfrm>
                    <a:prstGeom prst="flowChartConnector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ru-RU" b="1" dirty="0"/>
                        <a:t>7</a:t>
                      </a:r>
                    </a:p>
                  </p:txBody>
                </p:sp>
              </p:grpSp>
              <p:sp>
                <p:nvSpPr>
                  <p:cNvPr id="200" name="TextBox 199">
                    <a:extLst>
                      <a:ext uri="{FF2B5EF4-FFF2-40B4-BE49-F238E27FC236}">
                        <a16:creationId xmlns="" xmlns:a16="http://schemas.microsoft.com/office/drawing/2014/main" id="{D970D3A1-1BAA-30A7-33B8-ADAA86DB6DBA}"/>
                      </a:ext>
                    </a:extLst>
                  </p:cNvPr>
                  <p:cNvSpPr txBox="1"/>
                  <p:nvPr/>
                </p:nvSpPr>
                <p:spPr>
                  <a:xfrm>
                    <a:off x="720565" y="1876990"/>
                    <a:ext cx="1138051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ru-RU" sz="1000" dirty="0" smtClean="0">
                        <a:solidFill>
                          <a:schemeClr val="accent1"/>
                        </a:solidFill>
                        <a:latin typeface="Franklin Gothic Demi Cond" panose="020B0706030402020204" pitchFamily="34" charset="0"/>
                        <a:ea typeface="Yu Gothic UI Semibold" panose="020B0700000000000000" pitchFamily="34" charset="-128"/>
                      </a:rPr>
                      <a:t>ПОДДЕРЖИВАЙТЕСВЯЗЬ</a:t>
                    </a:r>
                    <a:endParaRPr lang="ru-RU" sz="1000" dirty="0">
                      <a:solidFill>
                        <a:schemeClr val="accent1"/>
                      </a:solidFill>
                      <a:latin typeface="Franklin Gothic Demi Cond" panose="020B0706030402020204" pitchFamily="34" charset="0"/>
                      <a:ea typeface="Yu Gothic UI Semibold" panose="020B0700000000000000" pitchFamily="34" charset="-128"/>
                    </a:endParaRPr>
                  </a:p>
                </p:txBody>
              </p:sp>
            </p:grpSp>
            <p:pic>
              <p:nvPicPr>
                <p:cNvPr id="5" name="Рисунок 4"/>
                <p:cNvPicPr>
                  <a:picLocks noChangeAspect="1"/>
                </p:cNvPicPr>
                <p:nvPr/>
              </p:nvPicPr>
              <p:blipFill>
                <a:blip r:embed="rId28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429681" y="4437391"/>
                  <a:ext cx="1704884" cy="952511"/>
                </a:xfrm>
                <a:prstGeom prst="rect">
                  <a:avLst/>
                </a:prstGeom>
              </p:spPr>
            </p:pic>
          </p:grpSp>
          <p:grpSp>
            <p:nvGrpSpPr>
              <p:cNvPr id="10" name="Группа 9"/>
              <p:cNvGrpSpPr/>
              <p:nvPr/>
            </p:nvGrpSpPr>
            <p:grpSpPr>
              <a:xfrm>
                <a:off x="169418" y="3936806"/>
                <a:ext cx="1675222" cy="2160000"/>
                <a:chOff x="169418" y="3936806"/>
                <a:chExt cx="1675222" cy="2160000"/>
              </a:xfrm>
            </p:grpSpPr>
            <p:grpSp>
              <p:nvGrpSpPr>
                <p:cNvPr id="171" name="Группа 170">
                  <a:extLst>
                    <a:ext uri="{FF2B5EF4-FFF2-40B4-BE49-F238E27FC236}">
                      <a16:creationId xmlns="" xmlns:a16="http://schemas.microsoft.com/office/drawing/2014/main" id="{9CB6A210-A4A7-9A9E-8E70-4134F4A5F2B9}"/>
                    </a:ext>
                  </a:extLst>
                </p:cNvPr>
                <p:cNvGrpSpPr/>
                <p:nvPr/>
              </p:nvGrpSpPr>
              <p:grpSpPr>
                <a:xfrm>
                  <a:off x="169418" y="3936806"/>
                  <a:ext cx="1675222" cy="2160000"/>
                  <a:chOff x="5173072" y="1876471"/>
                  <a:chExt cx="1612376" cy="1972812"/>
                </a:xfrm>
              </p:grpSpPr>
              <p:grpSp>
                <p:nvGrpSpPr>
                  <p:cNvPr id="117" name="Группа 116">
                    <a:extLst>
                      <a:ext uri="{FF2B5EF4-FFF2-40B4-BE49-F238E27FC236}">
                        <a16:creationId xmlns="" xmlns:a16="http://schemas.microsoft.com/office/drawing/2014/main" id="{98A6110E-7B4F-ED13-B776-95B82FAB8586}"/>
                      </a:ext>
                    </a:extLst>
                  </p:cNvPr>
                  <p:cNvGrpSpPr/>
                  <p:nvPr/>
                </p:nvGrpSpPr>
                <p:grpSpPr>
                  <a:xfrm>
                    <a:off x="5226222" y="1876471"/>
                    <a:ext cx="1559226" cy="1972812"/>
                    <a:chOff x="5629877" y="1952559"/>
                    <a:chExt cx="1559226" cy="1972812"/>
                  </a:xfrm>
                </p:grpSpPr>
                <p:pic>
                  <p:nvPicPr>
                    <p:cNvPr id="79" name="Рисунок 78">
                      <a:extLst>
                        <a:ext uri="{FF2B5EF4-FFF2-40B4-BE49-F238E27FC236}">
                          <a16:creationId xmlns="" xmlns:a16="http://schemas.microsoft.com/office/drawing/2014/main" id="{FC8CE1E6-27D4-50E1-FFE9-056A69CFB933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9" cstate="print">
                      <a:clrChange>
                        <a:clrFrom>
                          <a:srgbClr val="A2CED7"/>
                        </a:clrFrom>
                        <a:clrTo>
                          <a:srgbClr val="A2CED7">
                            <a:alpha val="0"/>
                          </a:srgbClr>
                        </a:clrTo>
                      </a:clrChange>
                      <a:extLst>
                        <a:ext uri="{BEBA8EAE-BF5A-486C-A8C5-ECC9F3942E4B}">
                          <a14:imgProps xmlns:a14="http://schemas.microsoft.com/office/drawing/2010/main">
                            <a14:imgLayer r:embed="rId30">
                              <a14:imgEffect>
                                <a14:saturation sat="66000"/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5718136" y="2479914"/>
                      <a:ext cx="996848" cy="768149"/>
                    </a:xfrm>
                    <a:prstGeom prst="rect">
                      <a:avLst/>
                    </a:prstGeom>
                  </p:spPr>
                </p:pic>
                <p:grpSp>
                  <p:nvGrpSpPr>
                    <p:cNvPr id="113" name="Группа 112">
                      <a:extLst>
                        <a:ext uri="{FF2B5EF4-FFF2-40B4-BE49-F238E27FC236}">
                          <a16:creationId xmlns="" xmlns:a16="http://schemas.microsoft.com/office/drawing/2014/main" id="{A7E51EC1-8BB8-6BB5-C2EC-753EC2B89B3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629877" y="1952559"/>
                      <a:ext cx="1559226" cy="1972812"/>
                      <a:chOff x="368404" y="1865782"/>
                      <a:chExt cx="1559226" cy="1972812"/>
                    </a:xfrm>
                  </p:grpSpPr>
                  <p:sp>
                    <p:nvSpPr>
                      <p:cNvPr id="114" name="Прямоугольник: скругленные углы 113">
                        <a:extLst>
                          <a:ext uri="{FF2B5EF4-FFF2-40B4-BE49-F238E27FC236}">
                            <a16:creationId xmlns="" xmlns:a16="http://schemas.microsoft.com/office/drawing/2014/main" id="{41F7044E-648F-07A7-9D48-FFEAF1FD873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68404" y="1865782"/>
                        <a:ext cx="1559226" cy="1972812"/>
                      </a:xfrm>
                      <a:prstGeom prst="roundRect">
                        <a:avLst/>
                      </a:prstGeom>
                      <a:noFill/>
                      <a:ln w="3175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/>
                      </a:p>
                    </p:txBody>
                  </p:sp>
                  <p:sp>
                    <p:nvSpPr>
                      <p:cNvPr id="116" name="Блок-схема: узел 115">
                        <a:extLst>
                          <a:ext uri="{FF2B5EF4-FFF2-40B4-BE49-F238E27FC236}">
                            <a16:creationId xmlns="" xmlns:a16="http://schemas.microsoft.com/office/drawing/2014/main" id="{35B82102-2B0C-AFA4-5722-100D6E4EBF0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11606" y="1925588"/>
                        <a:ext cx="330981" cy="330941"/>
                      </a:xfrm>
                      <a:prstGeom prst="flowChartConnector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ru-RU" b="1" dirty="0"/>
                          <a:t>5</a:t>
                        </a:r>
                      </a:p>
                    </p:txBody>
                  </p:sp>
                </p:grpSp>
              </p:grpSp>
              <p:sp>
                <p:nvSpPr>
                  <p:cNvPr id="169" name="TextBox 168">
                    <a:extLst>
                      <a:ext uri="{FF2B5EF4-FFF2-40B4-BE49-F238E27FC236}">
                        <a16:creationId xmlns="" xmlns:a16="http://schemas.microsoft.com/office/drawing/2014/main" id="{E346E17A-C31B-3BB4-CF0F-7CDD8ED068EE}"/>
                      </a:ext>
                    </a:extLst>
                  </p:cNvPr>
                  <p:cNvSpPr txBox="1"/>
                  <p:nvPr/>
                </p:nvSpPr>
                <p:spPr>
                  <a:xfrm>
                    <a:off x="5173072" y="3188366"/>
                    <a:ext cx="1569581" cy="33732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ru-RU" sz="900" dirty="0" smtClean="0">
                        <a:solidFill>
                          <a:schemeClr val="tx2"/>
                        </a:solidFill>
                        <a:latin typeface="Franklin Gothic Book" panose="020B0503020102020204" pitchFamily="34" charset="0"/>
                        <a:ea typeface="Yu Gothic UI Semibold" panose="020B0700000000000000" pitchFamily="34" charset="-128"/>
                      </a:rPr>
                      <a:t>Отключите лифты, включите аварийное освещение</a:t>
                    </a:r>
                    <a:endParaRPr lang="ru-RU" sz="900" dirty="0">
                      <a:solidFill>
                        <a:schemeClr val="tx2"/>
                      </a:solidFill>
                      <a:latin typeface="Franklin Gothic Book" panose="020B0503020102020204" pitchFamily="34" charset="0"/>
                      <a:ea typeface="Yu Gothic UI Semibold" panose="020B0700000000000000" pitchFamily="34" charset="-128"/>
                    </a:endParaRPr>
                  </a:p>
                </p:txBody>
              </p:sp>
              <p:sp>
                <p:nvSpPr>
                  <p:cNvPr id="170" name="TextBox 169">
                    <a:extLst>
                      <a:ext uri="{FF2B5EF4-FFF2-40B4-BE49-F238E27FC236}">
                        <a16:creationId xmlns="" xmlns:a16="http://schemas.microsoft.com/office/drawing/2014/main" id="{2E72BD45-C01D-9D33-226F-5E89A5511631}"/>
                      </a:ext>
                    </a:extLst>
                  </p:cNvPr>
                  <p:cNvSpPr txBox="1"/>
                  <p:nvPr/>
                </p:nvSpPr>
                <p:spPr>
                  <a:xfrm>
                    <a:off x="5560353" y="1924816"/>
                    <a:ext cx="1204321" cy="22488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ru-RU" sz="1000" dirty="0" smtClean="0">
                        <a:solidFill>
                          <a:schemeClr val="accent1"/>
                        </a:solidFill>
                        <a:latin typeface="Franklin Gothic Demi Cond" panose="020B0706030402020204" pitchFamily="34" charset="0"/>
                        <a:ea typeface="Yu Gothic UI Semibold" panose="020B0700000000000000" pitchFamily="34" charset="-128"/>
                      </a:rPr>
                      <a:t>ОТКЛЮЧИТЕ ЛИФТЫ</a:t>
                    </a:r>
                    <a:endParaRPr lang="ru-RU" sz="1000" dirty="0">
                      <a:solidFill>
                        <a:schemeClr val="accent1"/>
                      </a:solidFill>
                      <a:latin typeface="Franklin Gothic Medium Cond" panose="020B0606030402020204" pitchFamily="34" charset="0"/>
                      <a:ea typeface="Yu Gothic UI Semibold" panose="020B0700000000000000" pitchFamily="34" charset="-128"/>
                    </a:endParaRPr>
                  </a:p>
                </p:txBody>
              </p:sp>
            </p:grpSp>
            <p:pic>
              <p:nvPicPr>
                <p:cNvPr id="6" name="Рисунок 5"/>
                <p:cNvPicPr>
                  <a:picLocks noChangeAspect="1"/>
                </p:cNvPicPr>
                <p:nvPr/>
              </p:nvPicPr>
              <p:blipFill rotWithShape="1">
                <a:blip r:embed="rId31" cstate="print">
                  <a:extLst>
                    <a:ext uri="{BEBA8EAE-BF5A-486C-A8C5-ECC9F3942E4B}">
                      <a14:imgProps xmlns:a14="http://schemas.microsoft.com/office/drawing/2010/main">
                        <a14:imgLayer r:embed="rId32">
                          <a14:imgEffect>
                            <a14:backgroundRemoval t="0" b="89915" l="8203" r="88203">
                              <a14:backgroundMark x1="39375" y1="4972" x2="49375" y2="4545"/>
                              <a14:backgroundMark x1="59766" y1="5682" x2="60625" y2="5256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3918" r="32552" b="16294"/>
                <a:stretch/>
              </p:blipFill>
              <p:spPr>
                <a:xfrm>
                  <a:off x="1148385" y="4223156"/>
                  <a:ext cx="613595" cy="842502"/>
                </a:xfrm>
                <a:prstGeom prst="rect">
                  <a:avLst/>
                </a:prstGeom>
              </p:spPr>
            </p:pic>
          </p:grpSp>
          <p:grpSp>
            <p:nvGrpSpPr>
              <p:cNvPr id="3" name="Группа 2"/>
              <p:cNvGrpSpPr/>
              <p:nvPr/>
            </p:nvGrpSpPr>
            <p:grpSpPr>
              <a:xfrm>
                <a:off x="3451906" y="1771227"/>
                <a:ext cx="1659411" cy="2160000"/>
                <a:chOff x="5075954" y="1765055"/>
                <a:chExt cx="1659411" cy="2160000"/>
              </a:xfrm>
            </p:grpSpPr>
            <p:grpSp>
              <p:nvGrpSpPr>
                <p:cNvPr id="124" name="Группа 123">
                  <a:extLst>
                    <a:ext uri="{FF2B5EF4-FFF2-40B4-BE49-F238E27FC236}">
                      <a16:creationId xmlns="" xmlns:a16="http://schemas.microsoft.com/office/drawing/2014/main" id="{F556E957-E71E-6F38-2EA9-E4B91635AE58}"/>
                    </a:ext>
                  </a:extLst>
                </p:cNvPr>
                <p:cNvGrpSpPr/>
                <p:nvPr/>
              </p:nvGrpSpPr>
              <p:grpSpPr>
                <a:xfrm>
                  <a:off x="5075954" y="1765055"/>
                  <a:ext cx="1620000" cy="2160000"/>
                  <a:chOff x="338033" y="1852568"/>
                  <a:chExt cx="1620000" cy="2160000"/>
                </a:xfrm>
              </p:grpSpPr>
              <p:sp>
                <p:nvSpPr>
                  <p:cNvPr id="127" name="Прямоугольник: скругленные углы 58">
                    <a:extLst>
                      <a:ext uri="{FF2B5EF4-FFF2-40B4-BE49-F238E27FC236}">
                        <a16:creationId xmlns="" xmlns:a16="http://schemas.microsoft.com/office/drawing/2014/main" id="{79C3313E-E287-809B-E97A-5892BBE1155F}"/>
                      </a:ext>
                    </a:extLst>
                  </p:cNvPr>
                  <p:cNvSpPr/>
                  <p:nvPr/>
                </p:nvSpPr>
                <p:spPr>
                  <a:xfrm>
                    <a:off x="338033" y="1852568"/>
                    <a:ext cx="1620000" cy="2160000"/>
                  </a:xfrm>
                  <a:prstGeom prst="roundRect">
                    <a:avLst/>
                  </a:prstGeom>
                  <a:noFill/>
                  <a:ln w="3175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28" name="Блок-схема: узел 127">
                    <a:extLst>
                      <a:ext uri="{FF2B5EF4-FFF2-40B4-BE49-F238E27FC236}">
                        <a16:creationId xmlns="" xmlns:a16="http://schemas.microsoft.com/office/drawing/2014/main" id="{DC1625E3-48E5-E3B5-DADD-CAC83EC240CF}"/>
                      </a:ext>
                    </a:extLst>
                  </p:cNvPr>
                  <p:cNvSpPr/>
                  <p:nvPr/>
                </p:nvSpPr>
                <p:spPr>
                  <a:xfrm>
                    <a:off x="411606" y="1925588"/>
                    <a:ext cx="330981" cy="330941"/>
                  </a:xfrm>
                  <a:prstGeom prst="flowChartConnector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ru-RU" b="1" dirty="0" smtClean="0"/>
                      <a:t>3</a:t>
                    </a:r>
                    <a:endParaRPr lang="ru-RU" b="1" dirty="0"/>
                  </a:p>
                </p:txBody>
              </p:sp>
            </p:grpSp>
            <p:sp>
              <p:nvSpPr>
                <p:cNvPr id="125" name="TextBox 124">
                  <a:extLst>
                    <a:ext uri="{FF2B5EF4-FFF2-40B4-BE49-F238E27FC236}">
                      <a16:creationId xmlns="" xmlns:a16="http://schemas.microsoft.com/office/drawing/2014/main" id="{1A2D5B6A-7B06-59FE-27E2-6C75D6C9F9DF}"/>
                    </a:ext>
                  </a:extLst>
                </p:cNvPr>
                <p:cNvSpPr txBox="1"/>
                <p:nvPr/>
              </p:nvSpPr>
              <p:spPr>
                <a:xfrm>
                  <a:off x="5415522" y="1795646"/>
                  <a:ext cx="131984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000" dirty="0" smtClean="0">
                      <a:solidFill>
                        <a:schemeClr val="accent1"/>
                      </a:solidFill>
                      <a:latin typeface="Franklin Gothic Demi Cond" panose="020B0706030402020204" pitchFamily="34" charset="0"/>
                      <a:ea typeface="Yu Gothic UI Semibold" panose="020B0700000000000000" pitchFamily="34" charset="-128"/>
                    </a:rPr>
                    <a:t>РАЗМЕСТИТЕ ПАМЯТКИ В УКРЫТИИ</a:t>
                  </a:r>
                  <a:endParaRPr lang="ru-RU" sz="1000" dirty="0">
                    <a:solidFill>
                      <a:schemeClr val="accent1"/>
                    </a:solidFill>
                    <a:latin typeface="Franklin Gothic Medium Cond" panose="020B0606030402020204" pitchFamily="34" charset="0"/>
                    <a:ea typeface="Yu Gothic UI Semibold" panose="020B0700000000000000" pitchFamily="34" charset="-128"/>
                  </a:endParaRPr>
                </a:p>
              </p:txBody>
            </p:sp>
            <p:sp>
              <p:nvSpPr>
                <p:cNvPr id="126" name="TextBox 125">
                  <a:extLst>
                    <a:ext uri="{FF2B5EF4-FFF2-40B4-BE49-F238E27FC236}">
                      <a16:creationId xmlns="" xmlns:a16="http://schemas.microsoft.com/office/drawing/2014/main" id="{6D345D20-A3CD-F8AE-7EB0-B24403AA1572}"/>
                    </a:ext>
                  </a:extLst>
                </p:cNvPr>
                <p:cNvSpPr txBox="1"/>
                <p:nvPr/>
              </p:nvSpPr>
              <p:spPr>
                <a:xfrm>
                  <a:off x="5158452" y="2971262"/>
                  <a:ext cx="1507692" cy="7848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900" dirty="0" smtClean="0">
                      <a:solidFill>
                        <a:schemeClr val="tx2"/>
                      </a:solidFill>
                      <a:latin typeface="Franklin Gothic Book" panose="020B0503020102020204" pitchFamily="34" charset="0"/>
                      <a:ea typeface="Yu Gothic UI Semibold" panose="020B0700000000000000" pitchFamily="34" charset="-128"/>
                    </a:rPr>
                    <a:t>Разместите памятку</a:t>
                  </a:r>
                  <a:br>
                    <a:rPr lang="ru-RU" sz="900" dirty="0" smtClean="0">
                      <a:solidFill>
                        <a:schemeClr val="tx2"/>
                      </a:solidFill>
                      <a:latin typeface="Franklin Gothic Book" panose="020B0503020102020204" pitchFamily="34" charset="0"/>
                      <a:ea typeface="Yu Gothic UI Semibold" panose="020B0700000000000000" pitchFamily="34" charset="-128"/>
                    </a:rPr>
                  </a:br>
                  <a:r>
                    <a:rPr lang="ru-RU" sz="900" dirty="0" smtClean="0">
                      <a:solidFill>
                        <a:schemeClr val="tx2"/>
                      </a:solidFill>
                      <a:latin typeface="Franklin Gothic Book" panose="020B0503020102020204" pitchFamily="34" charset="0"/>
                      <a:ea typeface="Yu Gothic UI Semibold" panose="020B0700000000000000" pitchFamily="34" charset="-128"/>
                    </a:rPr>
                    <a:t>в подвале/паркинге,</a:t>
                  </a:r>
                  <a:br>
                    <a:rPr lang="ru-RU" sz="900" dirty="0" smtClean="0">
                      <a:solidFill>
                        <a:schemeClr val="tx2"/>
                      </a:solidFill>
                      <a:latin typeface="Franklin Gothic Book" panose="020B0503020102020204" pitchFamily="34" charset="0"/>
                      <a:ea typeface="Yu Gothic UI Semibold" panose="020B0700000000000000" pitchFamily="34" charset="-128"/>
                    </a:rPr>
                  </a:br>
                  <a:r>
                    <a:rPr lang="ru-RU" sz="900" dirty="0" smtClean="0">
                      <a:solidFill>
                        <a:schemeClr val="tx2"/>
                      </a:solidFill>
                      <a:latin typeface="Franklin Gothic Book" panose="020B0503020102020204" pitchFamily="34" charset="0"/>
                      <a:ea typeface="Yu Gothic UI Semibold" panose="020B0700000000000000" pitchFamily="34" charset="-128"/>
                    </a:rPr>
                    <a:t>на информационном стенде,  направьте</a:t>
                  </a:r>
                  <a:br>
                    <a:rPr lang="ru-RU" sz="900" dirty="0" smtClean="0">
                      <a:solidFill>
                        <a:schemeClr val="tx2"/>
                      </a:solidFill>
                      <a:latin typeface="Franklin Gothic Book" panose="020B0503020102020204" pitchFamily="34" charset="0"/>
                      <a:ea typeface="Yu Gothic UI Semibold" panose="020B0700000000000000" pitchFamily="34" charset="-128"/>
                    </a:rPr>
                  </a:br>
                  <a:r>
                    <a:rPr lang="ru-RU" sz="900" dirty="0" smtClean="0">
                      <a:solidFill>
                        <a:schemeClr val="tx2"/>
                      </a:solidFill>
                      <a:latin typeface="Franklin Gothic Book" panose="020B0503020102020204" pitchFamily="34" charset="0"/>
                      <a:ea typeface="Yu Gothic UI Semibold" panose="020B0700000000000000" pitchFamily="34" charset="-128"/>
                    </a:rPr>
                    <a:t>в домовой чат </a:t>
                  </a:r>
                  <a:endParaRPr lang="ru-RU" sz="900" dirty="0">
                    <a:solidFill>
                      <a:schemeClr val="tx2"/>
                    </a:solidFill>
                    <a:latin typeface="Franklin Gothic Book" panose="020B0503020102020204" pitchFamily="34" charset="0"/>
                    <a:ea typeface="Yu Gothic UI Semibold" panose="020B0700000000000000" pitchFamily="34" charset="-128"/>
                  </a:endParaRPr>
                </a:p>
              </p:txBody>
            </p:sp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 rotWithShape="1"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13068" b="16108"/>
                <a:stretch/>
              </p:blipFill>
              <p:spPr>
                <a:xfrm>
                  <a:off x="5415522" y="2226596"/>
                  <a:ext cx="995954" cy="757306"/>
                </a:xfrm>
                <a:prstGeom prst="rect">
                  <a:avLst/>
                </a:prstGeom>
              </p:spPr>
            </p:pic>
          </p:grpSp>
          <p:sp>
            <p:nvSpPr>
              <p:cNvPr id="104" name="Прямоугольник: скругленные углы 200">
                <a:extLst>
                  <a:ext uri="{FF2B5EF4-FFF2-40B4-BE49-F238E27FC236}">
                    <a16:creationId xmlns="" xmlns:a16="http://schemas.microsoft.com/office/drawing/2014/main" id="{B5C010CF-31F0-4B27-2FBA-BF021973F750}"/>
                  </a:ext>
                </a:extLst>
              </p:cNvPr>
              <p:cNvSpPr/>
              <p:nvPr/>
            </p:nvSpPr>
            <p:spPr>
              <a:xfrm>
                <a:off x="4681474" y="6267054"/>
                <a:ext cx="2005797" cy="2219357"/>
              </a:xfrm>
              <a:prstGeom prst="roundRect">
                <a:avLst/>
              </a:prstGeom>
              <a:noFill/>
              <a:ln w="31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5" name="Прямоугольник: скругленные углы 200">
                <a:extLst>
                  <a:ext uri="{FF2B5EF4-FFF2-40B4-BE49-F238E27FC236}">
                    <a16:creationId xmlns="" xmlns:a16="http://schemas.microsoft.com/office/drawing/2014/main" id="{B5C010CF-31F0-4B27-2FBA-BF021973F750}"/>
                  </a:ext>
                </a:extLst>
              </p:cNvPr>
              <p:cNvSpPr/>
              <p:nvPr/>
            </p:nvSpPr>
            <p:spPr>
              <a:xfrm>
                <a:off x="224639" y="6267054"/>
                <a:ext cx="4342934" cy="2219357"/>
              </a:xfrm>
              <a:prstGeom prst="roundRect">
                <a:avLst/>
              </a:prstGeom>
              <a:noFill/>
              <a:ln w="31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3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0238" y="6306370"/>
                <a:ext cx="643320" cy="536100"/>
              </a:xfrm>
              <a:prstGeom prst="rect">
                <a:avLst/>
              </a:prstGeom>
            </p:spPr>
          </p:pic>
          <p:sp>
            <p:nvSpPr>
              <p:cNvPr id="12" name="Прямоугольник 11"/>
              <p:cNvSpPr/>
              <p:nvPr/>
            </p:nvSpPr>
            <p:spPr>
              <a:xfrm>
                <a:off x="950396" y="6427191"/>
                <a:ext cx="3429000" cy="369332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ru-RU" dirty="0" smtClean="0">
                    <a:solidFill>
                      <a:srgbClr val="C00000"/>
                    </a:solidFill>
                    <a:latin typeface="Franklin Gothic Demi Cond" panose="020B0706030402020204" pitchFamily="34" charset="0"/>
                    <a:ea typeface="Yu Gothic UI Semibold" panose="020B0700000000000000" pitchFamily="34" charset="-128"/>
                  </a:rPr>
                  <a:t>ПРИ АТАКЕ  НА ВАШ ДОМ:</a:t>
                </a:r>
                <a:endParaRPr lang="ru-RU" dirty="0"/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="" xmlns:a16="http://schemas.microsoft.com/office/drawing/2014/main" id="{9008EEA8-5A4C-1421-28B2-BDB591D8B592}"/>
                  </a:ext>
                </a:extLst>
              </p:cNvPr>
              <p:cNvSpPr txBox="1"/>
              <p:nvPr/>
            </p:nvSpPr>
            <p:spPr>
              <a:xfrm>
                <a:off x="359763" y="6871228"/>
                <a:ext cx="4190908" cy="17389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28600" indent="-228600">
                  <a:buFont typeface="+mj-lt"/>
                  <a:buAutoNum type="arabicPeriod"/>
                </a:pPr>
                <a:r>
                  <a:rPr lang="ru-RU" sz="1400" dirty="0" smtClean="0">
                    <a:solidFill>
                      <a:schemeClr val="accent1"/>
                    </a:solidFill>
                    <a:latin typeface="Franklin Gothic Demi Cond" panose="020B0706030402020204" pitchFamily="34" charset="0"/>
                    <a:ea typeface="Yu Gothic UI Semibold" panose="020B0700000000000000" pitchFamily="34" charset="-128"/>
                  </a:rPr>
                  <a:t>ИНФОРМИРУЙТЕ  МЧС (112)</a:t>
                </a:r>
              </a:p>
              <a:p>
                <a:pPr marL="228600" indent="-228600">
                  <a:buFont typeface="+mj-lt"/>
                  <a:buAutoNum type="arabicPeriod"/>
                </a:pPr>
                <a:r>
                  <a:rPr lang="ru-RU" sz="1400" dirty="0" smtClean="0">
                    <a:solidFill>
                      <a:schemeClr val="accent1"/>
                    </a:solidFill>
                    <a:latin typeface="Franklin Gothic Demi Cond" panose="020B0706030402020204" pitchFamily="34" charset="0"/>
                    <a:ea typeface="Yu Gothic UI Semibold" panose="020B0700000000000000" pitchFamily="34" charset="-128"/>
                  </a:rPr>
                  <a:t>ВЫЗОВИТЕ ГРО (ПРИ НАЛИЧИИ ГАЗА В ДОМЕ)</a:t>
                </a:r>
              </a:p>
              <a:p>
                <a:pPr marL="228600" indent="-228600">
                  <a:buFont typeface="+mj-lt"/>
                  <a:buAutoNum type="arabicPeriod"/>
                </a:pPr>
                <a:r>
                  <a:rPr lang="ru-RU" sz="1400" dirty="0" smtClean="0">
                    <a:solidFill>
                      <a:schemeClr val="accent1"/>
                    </a:solidFill>
                    <a:latin typeface="Franklin Gothic Demi Cond" panose="020B0706030402020204" pitchFamily="34" charset="0"/>
                    <a:ea typeface="Yu Gothic UI Semibold" panose="020B0700000000000000" pitchFamily="34" charset="-128"/>
                  </a:rPr>
                  <a:t>ОБЕСПЕЧЬТЕ ВЫЕЗД АДС ДЛЯ ОТКЛЮЧЕНИЯ КОММУНАЛЬНЫХ УСЛУГ И СОПРОВОЖДЕНИЯ СОБСТВЕННИКОВ В ЗОНУ УКРЫТИЯ</a:t>
                </a:r>
              </a:p>
              <a:p>
                <a:pPr marL="228600" indent="-228600">
                  <a:buFont typeface="+mj-lt"/>
                  <a:buAutoNum type="arabicPeriod"/>
                </a:pPr>
                <a:r>
                  <a:rPr lang="ru-RU" sz="1400" dirty="0" smtClean="0">
                    <a:solidFill>
                      <a:schemeClr val="accent1"/>
                    </a:solidFill>
                    <a:latin typeface="Franklin Gothic Demi Cond" panose="020B0706030402020204" pitchFamily="34" charset="0"/>
                    <a:ea typeface="Yu Gothic UI Semibold" panose="020B0700000000000000" pitchFamily="34" charset="-128"/>
                  </a:rPr>
                  <a:t>ОПОВЕСТИТЕ ЖИТЕЛЕЙ ДОМА</a:t>
                </a:r>
              </a:p>
              <a:p>
                <a:pPr marL="228600" indent="-228600">
                  <a:buFont typeface="+mj-lt"/>
                  <a:buAutoNum type="arabicPeriod"/>
                </a:pPr>
                <a:r>
                  <a:rPr lang="ru-RU" sz="1400" dirty="0" smtClean="0">
                    <a:solidFill>
                      <a:schemeClr val="accent1"/>
                    </a:solidFill>
                    <a:latin typeface="Franklin Gothic Demi Cond" panose="020B0706030402020204" pitchFamily="34" charset="0"/>
                    <a:ea typeface="Yu Gothic UI Semibold" panose="020B0700000000000000" pitchFamily="34" charset="-128"/>
                  </a:rPr>
                  <a:t>СООБЩИТЕ ОРГАНАМ ВЛАСТИ (ОМС, ГЖИ, иные)</a:t>
                </a:r>
                <a:endParaRPr lang="ru-RU" sz="900" dirty="0" smtClean="0">
                  <a:solidFill>
                    <a:schemeClr val="tx2"/>
                  </a:solidFill>
                  <a:latin typeface="Franklin Gothic Book" panose="020B0503020102020204" pitchFamily="34" charset="0"/>
                  <a:ea typeface="Yu Gothic UI Semibold" panose="020B0700000000000000" pitchFamily="34" charset="-128"/>
                </a:endParaRPr>
              </a:p>
              <a:p>
                <a:pPr marL="228600" indent="-228600">
                  <a:buFont typeface="+mj-lt"/>
                  <a:buAutoNum type="arabicPeriod"/>
                </a:pPr>
                <a:endParaRPr lang="ru-RU" sz="900" dirty="0">
                  <a:solidFill>
                    <a:schemeClr val="tx2"/>
                  </a:solidFill>
                  <a:latin typeface="Franklin Gothic Book" panose="020B0503020102020204" pitchFamily="34" charset="0"/>
                  <a:ea typeface="Yu Gothic UI Semibold" panose="020B0700000000000000" pitchFamily="34" charset="-128"/>
                </a:endParaRP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="" xmlns:a16="http://schemas.microsoft.com/office/drawing/2014/main" id="{3EB42747-E909-1609-7B79-4448C659D721}"/>
                  </a:ext>
                </a:extLst>
              </p:cNvPr>
              <p:cNvSpPr txBox="1"/>
              <p:nvPr/>
            </p:nvSpPr>
            <p:spPr>
              <a:xfrm>
                <a:off x="32841" y="611863"/>
                <a:ext cx="70518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400" b="1" spc="90" dirty="0" smtClean="0">
                    <a:solidFill>
                      <a:srgbClr val="C00000"/>
                    </a:solidFill>
                    <a:latin typeface="Franklin Gothic Demi Cond" panose="020B0706030402020204" pitchFamily="34" charset="0"/>
                    <a:ea typeface="Yu Gothic UI Semibold" panose="020B0700000000000000" pitchFamily="34" charset="-128"/>
                  </a:rPr>
                  <a:t>ЧТО  ДЕЛАТЬ  УПРАВЛЯЮЩЕЙ  ОРГАНИЗАЦИИ?</a:t>
                </a:r>
                <a:endParaRPr lang="ru-RU" sz="1400" b="1" spc="90" dirty="0">
                  <a:solidFill>
                    <a:srgbClr val="C00000"/>
                  </a:solidFill>
                  <a:latin typeface="Franklin Gothic Demi Cond" panose="020B0706030402020204" pitchFamily="34" charset="0"/>
                  <a:ea typeface="Yu Gothic UI Semibold" panose="020B0700000000000000" pitchFamily="34" charset="-128"/>
                </a:endParaRPr>
              </a:p>
            </p:txBody>
          </p:sp>
        </p:grpSp>
        <p:sp>
          <p:nvSpPr>
            <p:cNvPr id="102" name="Блок-схема: узел 101">
              <a:extLst>
                <a:ext uri="{FF2B5EF4-FFF2-40B4-BE49-F238E27FC236}">
                  <a16:creationId xmlns="" xmlns:a16="http://schemas.microsoft.com/office/drawing/2014/main" id="{878FCFC3-99A6-1D8B-D9C0-710B6DF15D5E}"/>
                </a:ext>
              </a:extLst>
            </p:cNvPr>
            <p:cNvSpPr/>
            <p:nvPr/>
          </p:nvSpPr>
          <p:spPr>
            <a:xfrm>
              <a:off x="5662729" y="171653"/>
              <a:ext cx="759494" cy="692277"/>
            </a:xfrm>
            <a:prstGeom prst="flowChartConnector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274177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Тема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574</TotalTime>
  <Words>651</Words>
  <Application>Microsoft Office PowerPoint</Application>
  <PresentationFormat>Лист A4 (210x297 мм)</PresentationFormat>
  <Paragraphs>128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2" baseType="lpstr">
      <vt:lpstr>Yu Gothic UI Semibold</vt:lpstr>
      <vt:lpstr>Aptos</vt:lpstr>
      <vt:lpstr>Aptos Display</vt:lpstr>
      <vt:lpstr>Arial</vt:lpstr>
      <vt:lpstr>Franklin Gothic Book</vt:lpstr>
      <vt:lpstr>Franklin Gothic Demi Cond</vt:lpstr>
      <vt:lpstr>Franklin Gothic Medium</vt:lpstr>
      <vt:lpstr>Franklin Gothic Medium Cond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Павел Крупчак</dc:creator>
  <cp:lastModifiedBy>Крупчак Татьяна Владимировна</cp:lastModifiedBy>
  <cp:revision>77</cp:revision>
  <cp:lastPrinted>2026-05-08T04:22:09Z</cp:lastPrinted>
  <dcterms:created xsi:type="dcterms:W3CDTF">2026-05-06T17:27:17Z</dcterms:created>
  <dcterms:modified xsi:type="dcterms:W3CDTF">2026-05-08T05:47:06Z</dcterms:modified>
</cp:coreProperties>
</file>